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72400" y="1295400"/>
            <a:ext cx="1181100" cy="4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6670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5425" lvl="2" marL="1143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41300" lvl="3" marL="1600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41300" lvl="4" marL="2057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41300" lvl="5" marL="2514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41300" lvl="6" marL="2971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41300" lvl="7" marL="3429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41300" lvl="8" marL="3886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619875"/>
            <a:ext cx="9144000" cy="2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0" y="7620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 rot="5400000">
            <a:off x="2133600" y="-381000"/>
            <a:ext cx="4876800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 rot="5400000">
            <a:off x="5067300" y="2552700"/>
            <a:ext cx="5867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 rot="5400000">
            <a:off x="419100" y="342900"/>
            <a:ext cx="58674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0" y="7620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0" y="1752600"/>
            <a:ext cx="9144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000" cap="small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rebuchet MS"/>
              <a:buNone/>
              <a:defRPr sz="2000"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600"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0" y="7620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0" y="1752600"/>
            <a:ext cx="4495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●"/>
              <a:defRPr sz="2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48200" y="1752600"/>
            <a:ext cx="4495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●"/>
              <a:defRPr sz="2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rebuchet MS"/>
              <a:buNone/>
              <a:defRPr b="1" sz="2400"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2000"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800"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●"/>
              <a:defRPr sz="2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rebuchet MS"/>
              <a:buNone/>
              <a:defRPr b="1" sz="2400"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2000"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800"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9pPr>
          </a:lstStyle>
          <a:p/>
        </p:txBody>
      </p:sp>
      <p:sp>
        <p:nvSpPr>
          <p:cNvPr id="32" name="Google Shape;32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●"/>
              <a:defRPr sz="2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0" y="7620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4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●"/>
              <a:defRPr sz="3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200"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000"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200"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000"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772400" y="1295400"/>
            <a:ext cx="1181100" cy="4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0" y="7620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0" y="1752600"/>
            <a:ext cx="9144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19875"/>
            <a:ext cx="9144000" cy="2381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 to ArtPLAN</a:t>
            </a:r>
            <a:endParaRPr b="1" i="0" sz="44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0" y="7620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Quality and Level of Service</a:t>
            </a:r>
            <a:endParaRPr b="1" i="0" sz="44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0" y="17526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rebuchet M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Quality of service (QOS) is a user (traveler) based perception of how well a transportation service or facility operates.</a:t>
            </a:r>
            <a:endParaRPr b="0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rebuchet MS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Level of service (LOS) is a quantitative method of identifying quality of service.</a:t>
            </a:r>
            <a:endParaRPr b="0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848009"/>
            <a:ext cx="7239000" cy="560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81" y="1371600"/>
            <a:ext cx="7042725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5009"/>
            <a:ext cx="7501813" cy="462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05678"/>
            <a:ext cx="7492482" cy="464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19673"/>
            <a:ext cx="7483152" cy="4618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15008"/>
            <a:ext cx="7483151" cy="462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9673"/>
            <a:ext cx="7492482" cy="4618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student_temp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EAEEE"/>
      </a:accent1>
      <a:accent2>
        <a:srgbClr val="FFFFCC"/>
      </a:accent2>
      <a:accent3>
        <a:srgbClr val="FFFFFF"/>
      </a:accent3>
      <a:accent4>
        <a:srgbClr val="000000"/>
      </a:accent4>
      <a:accent5>
        <a:srgbClr val="C6D3F5"/>
      </a:accent5>
      <a:accent6>
        <a:srgbClr val="E7E7B9"/>
      </a:accent6>
      <a:hlink>
        <a:srgbClr val="000099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