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2034-8104-CA44-ABEE-51B6AA68555F}" type="datetimeFigureOut">
              <a:rPr lang="en-US" smtClean="0"/>
              <a:t>6/26/10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0D3B-39CE-E441-8A9C-69DF2645D9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-685800" y="-118131"/>
            <a:ext cx="10121900" cy="7390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Pavements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Long and Winding Road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1" y="0"/>
            <a:ext cx="9156574" cy="6867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Asphalt Pavement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Porous asphalt systems earn credit for </a:t>
            </a:r>
            <a:r>
              <a:rPr lang="en-US" dirty="0" err="1"/>
              <a:t>stormwater</a:t>
            </a:r>
            <a:r>
              <a:rPr lang="en-US" dirty="0"/>
              <a:t> management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Light</a:t>
            </a:r>
            <a:r>
              <a:rPr lang="en-US" dirty="0"/>
              <a:t>-colored asphalt helps to mitigate the urban heat island effect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1" y="0"/>
            <a:ext cx="9156574" cy="6867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Asphalt Pavement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ability to recycle asphalt pavement and the use of asphalt with high percentages of RAP (reclaimed asphalt pavement) make asphalt eligible for credits under the materials and resources heading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1" y="0"/>
            <a:ext cx="9156574" cy="6867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Asphalt Pavement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fact that asphalt pavement material is produced locally can earn credits for materials and resources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Warm</a:t>
            </a:r>
            <a:r>
              <a:rPr lang="en-US" dirty="0"/>
              <a:t>-mix asphalt offers several advantages which support sustainable development.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667" y="274638"/>
            <a:ext cx="9533467" cy="7150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Distribution Through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974" r="5298" b="16436"/>
          <a:stretch>
            <a:fillRect/>
          </a:stretch>
        </p:blipFill>
        <p:spPr>
          <a:xfrm>
            <a:off x="3314700" y="2419350"/>
            <a:ext cx="2692400" cy="2373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881" r="4237" b="17340"/>
          <a:stretch>
            <a:fillRect/>
          </a:stretch>
        </p:blipFill>
        <p:spPr>
          <a:xfrm>
            <a:off x="457200" y="1600200"/>
            <a:ext cx="2857500" cy="2560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100" y="3759722"/>
            <a:ext cx="2679700" cy="23664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Asphalt Paving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99" y="1600200"/>
            <a:ext cx="4610101" cy="45289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 Paving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have to worry about asphalt paving this week.</a:t>
            </a:r>
          </a:p>
          <a:p>
            <a:r>
              <a:rPr lang="en-US" dirty="0" smtClean="0"/>
              <a:t>Instead, you get to worry about making paving using melted chocolate as the binder (taking the place of asphalt).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 Paving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the asphalt, the chocolate you use in this</a:t>
            </a:r>
            <a:r>
              <a:rPr lang="en-US" dirty="0" smtClean="0"/>
              <a:t> experiment </a:t>
            </a:r>
            <a:r>
              <a:rPr lang="en-US" dirty="0"/>
              <a:t>becomes a liquid when heated.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 </a:t>
            </a:r>
            <a:r>
              <a:rPr lang="en-US" dirty="0"/>
              <a:t>you mix other</a:t>
            </a:r>
            <a:r>
              <a:rPr lang="en-US" dirty="0" smtClean="0"/>
              <a:t> ingredients </a:t>
            </a:r>
            <a:r>
              <a:rPr lang="en-US" dirty="0"/>
              <a:t>into your "chocolate asphalt" you'll observe</a:t>
            </a:r>
            <a:r>
              <a:rPr lang="en-US" dirty="0" smtClean="0"/>
              <a:t> your chocolate pavement </a:t>
            </a:r>
            <a:r>
              <a:rPr lang="en-US" dirty="0"/>
              <a:t>harden and become stronger as</a:t>
            </a:r>
            <a:r>
              <a:rPr lang="en-US" dirty="0" smtClean="0"/>
              <a:t> it cools.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 Paving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goal in this section is to make the least expensive, strongest, and lightest pavement that you can from the materials provided</a:t>
            </a:r>
          </a:p>
          <a:p>
            <a:r>
              <a:rPr lang="en-US" dirty="0" smtClean="0"/>
              <a:t>Each of the materials will have a unit cost that you will use to price your pavement</a:t>
            </a:r>
          </a:p>
          <a:p>
            <a:r>
              <a:rPr lang="en-US" dirty="0" smtClean="0"/>
              <a:t>You will make enough pavement to at least have a testable 3 inch wide by 6 inch long strip for testing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 Paving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thickness of your pavement will be up to you</a:t>
            </a:r>
          </a:p>
          <a:p>
            <a:r>
              <a:rPr lang="en-US" dirty="0" smtClean="0"/>
              <a:t>Any excess pavement you make can be disposed of in any manner you see fit (you can eat it)</a:t>
            </a:r>
          </a:p>
          <a:p>
            <a:r>
              <a:rPr lang="en-US" dirty="0" smtClean="0"/>
              <a:t>Your pavement will be tested for its flexibility by loading it until it fails (breaks)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1" y="0"/>
            <a:ext cx="101680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Requirements of a </a:t>
            </a:r>
            <a:r>
              <a:rPr lang="en-US" b="1" dirty="0" smtClean="0"/>
              <a:t>pavement</a:t>
            </a:r>
          </a:p>
          <a:p>
            <a:r>
              <a:rPr lang="en-US" b="1" dirty="0" smtClean="0"/>
              <a:t>An </a:t>
            </a:r>
            <a:r>
              <a:rPr lang="en-US" b="1" dirty="0"/>
              <a:t>ideal pavement should meet the following requirements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Sufficient </a:t>
            </a:r>
            <a:r>
              <a:rPr lang="en-US" b="1" dirty="0"/>
              <a:t>thickness to distribute the wheel load stresses to a safe value on the sub-grade soil</a:t>
            </a:r>
            <a:r>
              <a:rPr lang="en-US" b="1" dirty="0" smtClean="0"/>
              <a:t>,</a:t>
            </a:r>
          </a:p>
          <a:p>
            <a:pPr lvl="1"/>
            <a:r>
              <a:rPr lang="en-US" b="1" dirty="0" smtClean="0"/>
              <a:t>Structurally </a:t>
            </a:r>
            <a:r>
              <a:rPr lang="en-US" b="1" dirty="0"/>
              <a:t>strong to withstand all types of stresses imposed upon it</a:t>
            </a:r>
            <a:r>
              <a:rPr lang="en-US" b="1" dirty="0" smtClean="0"/>
              <a:t>,</a:t>
            </a:r>
          </a:p>
          <a:p>
            <a:pPr lvl="1"/>
            <a:r>
              <a:rPr lang="en-US" b="1" dirty="0" smtClean="0"/>
              <a:t>Adequate </a:t>
            </a:r>
            <a:r>
              <a:rPr lang="en-US" b="1" dirty="0"/>
              <a:t>coefficient of friction to prevent skidding of vehicles</a:t>
            </a:r>
            <a:r>
              <a:rPr lang="en-US" b="1" dirty="0" smtClean="0"/>
              <a:t>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Requirements of a </a:t>
            </a:r>
            <a:r>
              <a:rPr lang="en-US" b="1" dirty="0" smtClean="0"/>
              <a:t>pavement</a:t>
            </a:r>
          </a:p>
          <a:p>
            <a:r>
              <a:rPr lang="en-US" b="1" dirty="0" smtClean="0"/>
              <a:t>An </a:t>
            </a:r>
            <a:r>
              <a:rPr lang="en-US" b="1" dirty="0"/>
              <a:t>ideal pavement should meet the following requirements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Smooth </a:t>
            </a:r>
            <a:r>
              <a:rPr lang="en-US" b="1" dirty="0"/>
              <a:t>surface to provide comfort to road users even at high speed</a:t>
            </a:r>
            <a:r>
              <a:rPr lang="en-US" b="1" dirty="0" smtClean="0"/>
              <a:t>,</a:t>
            </a:r>
          </a:p>
          <a:p>
            <a:pPr lvl="1"/>
            <a:r>
              <a:rPr lang="en-US" b="1" dirty="0" smtClean="0"/>
              <a:t>Produce </a:t>
            </a:r>
            <a:r>
              <a:rPr lang="en-US" b="1" dirty="0"/>
              <a:t>least noise from moving vehicles</a:t>
            </a:r>
            <a:r>
              <a:rPr lang="en-US" b="1" dirty="0" smtClean="0"/>
              <a:t>,</a:t>
            </a:r>
          </a:p>
          <a:p>
            <a:pPr lvl="1"/>
            <a:r>
              <a:rPr lang="en-US" b="1" dirty="0" smtClean="0"/>
              <a:t>Dust </a:t>
            </a:r>
            <a:r>
              <a:rPr lang="en-US" b="1" dirty="0"/>
              <a:t>proof surface so that traffic safety is not impaired by reducing visibility</a:t>
            </a:r>
            <a:r>
              <a:rPr lang="en-US" b="1" dirty="0" smtClean="0"/>
              <a:t>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Requirements of a </a:t>
            </a:r>
            <a:r>
              <a:rPr lang="en-US" b="1" dirty="0" smtClean="0"/>
              <a:t>pavement</a:t>
            </a:r>
          </a:p>
          <a:p>
            <a:r>
              <a:rPr lang="en-US" b="1" dirty="0" smtClean="0"/>
              <a:t>An </a:t>
            </a:r>
            <a:r>
              <a:rPr lang="en-US" b="1" dirty="0"/>
              <a:t>ideal pavement should meet the following requirements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Impervious </a:t>
            </a:r>
            <a:r>
              <a:rPr lang="en-US" b="1" dirty="0"/>
              <a:t>surface, so that sub-grade soil is well protected,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And long </a:t>
            </a:r>
            <a:r>
              <a:rPr lang="en-US" b="1" dirty="0"/>
              <a:t>design life with low maintenance cost.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Asphalt Pavement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Asphalt pavement is one of America’s building blocks.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United States has more than 2 million miles of paved roads and highways, and 94 percent of those are surfaced with asphalt.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Asphalt Pavement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Asphalt pavement material is a precisely engineered product composed of about 95 percent stone, sand, and gravel by weight, and about 5 percent asphalt cement, a petroleum product.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Asphalt </a:t>
            </a:r>
            <a:r>
              <a:rPr lang="en-US" dirty="0"/>
              <a:t>cement acts as the glue to hold the pavement together.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-457200" y="0"/>
            <a:ext cx="102429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Asphalt Pavement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Asphalt is America’s most recycled material. Reclaimed asphalt is not just reusable as a "black rock" – the asphalt cement in the reclaimed pavement is reactivated to become an integral part of the new pavement.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recycled asphalt cement replaces part of the new asphalt cement required for the pavement, reducing costs for road agencies.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1" y="0"/>
            <a:ext cx="9156574" cy="68674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581</Words>
  <Application>Microsoft Macintosh PowerPoint</Application>
  <PresentationFormat>On-screen Show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Pavements</vt:lpstr>
      <vt:lpstr>Slide 2</vt:lpstr>
      <vt:lpstr>Slide 3</vt:lpstr>
      <vt:lpstr>Slide 4</vt:lpstr>
      <vt:lpstr>Slide 5</vt:lpstr>
      <vt:lpstr>Slide 6</vt:lpstr>
      <vt:lpstr>Asphalt Pavement</vt:lpstr>
      <vt:lpstr>Asphalt Pavement</vt:lpstr>
      <vt:lpstr>Asphalt Pavement</vt:lpstr>
      <vt:lpstr>Asphalt Pavement</vt:lpstr>
      <vt:lpstr>Asphalt Pavement</vt:lpstr>
      <vt:lpstr>Asphalt Pavement</vt:lpstr>
      <vt:lpstr>Slide 13</vt:lpstr>
      <vt:lpstr>Load Distribution Through Layers</vt:lpstr>
      <vt:lpstr>Cross Section of Asphalt Paving</vt:lpstr>
      <vt:lpstr>Chocolate Paving</vt:lpstr>
      <vt:lpstr>Chocolate Paving</vt:lpstr>
      <vt:lpstr>Chocolate Paving</vt:lpstr>
      <vt:lpstr>Chocolate Paving</vt:lpstr>
    </vt:vector>
  </TitlesOfParts>
  <Company>University of Memphis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Pavements</dc:title>
  <dc:creator>Paul Palazolo</dc:creator>
  <cp:lastModifiedBy>Paul Palazolo</cp:lastModifiedBy>
  <cp:revision>1</cp:revision>
  <dcterms:created xsi:type="dcterms:W3CDTF">2010-06-26T12:58:56Z</dcterms:created>
  <dcterms:modified xsi:type="dcterms:W3CDTF">2010-06-26T13:39:16Z</dcterms:modified>
</cp:coreProperties>
</file>