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i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i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i72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i72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i8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i8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i88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i88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i96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i96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i107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i107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i118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i118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i129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i129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i137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i137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i8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i8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i16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Google Shape;37;i16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i24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i24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i32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i32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i4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i4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i48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i48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i56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i56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i64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i64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3"/>
          <p:cNvSpPr txBox="1"/>
          <p:nvPr>
            <p:ph type="ctrTitle"/>
          </p:nvPr>
        </p:nvSpPr>
        <p:spPr>
          <a:xfrm>
            <a:off x="914400" y="3048000"/>
            <a:ext cx="833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9" name="Google Shape;9;p3"/>
          <p:cNvSpPr txBox="1"/>
          <p:nvPr>
            <p:ph idx="1" type="subTitle"/>
          </p:nvPr>
        </p:nvSpPr>
        <p:spPr>
          <a:xfrm>
            <a:off x="1828800" y="4572000"/>
            <a:ext cx="650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304800" y="1828800"/>
            <a:ext cx="955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30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  <p:sp>
        <p:nvSpPr>
          <p:cNvPr id="16" name="Google Shape;16;p5"/>
          <p:cNvSpPr txBox="1"/>
          <p:nvPr>
            <p:ph idx="2" type="body"/>
          </p:nvPr>
        </p:nvSpPr>
        <p:spPr>
          <a:xfrm>
            <a:off x="538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04800" y="6705600"/>
            <a:ext cx="9550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31800" lvl="1" marL="9144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Relationship Id="rId4" Type="http://schemas.openxmlformats.org/officeDocument/2006/relationships/image" Target="../media/image32.png"/><Relationship Id="rId5" Type="http://schemas.openxmlformats.org/officeDocument/2006/relationships/image" Target="../media/image24.png"/><Relationship Id="rId6" Type="http://schemas.openxmlformats.org/officeDocument/2006/relationships/image" Target="../media/image3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0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6.png"/><Relationship Id="rId4" Type="http://schemas.openxmlformats.org/officeDocument/2006/relationships/image" Target="../media/image47.png"/><Relationship Id="rId5" Type="http://schemas.openxmlformats.org/officeDocument/2006/relationships/image" Target="../media/image38.png"/><Relationship Id="rId6" Type="http://schemas.openxmlformats.org/officeDocument/2006/relationships/image" Target="../media/image4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6.png"/><Relationship Id="rId4" Type="http://schemas.openxmlformats.org/officeDocument/2006/relationships/image" Target="../media/image49.png"/><Relationship Id="rId5" Type="http://schemas.openxmlformats.org/officeDocument/2006/relationships/image" Target="../media/image58.png"/><Relationship Id="rId6" Type="http://schemas.openxmlformats.org/officeDocument/2006/relationships/image" Target="../media/image31.png"/><Relationship Id="rId7" Type="http://schemas.openxmlformats.org/officeDocument/2006/relationships/image" Target="../media/image48.png"/><Relationship Id="rId8" Type="http://schemas.openxmlformats.org/officeDocument/2006/relationships/image" Target="../media/image4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0.png"/><Relationship Id="rId4" Type="http://schemas.openxmlformats.org/officeDocument/2006/relationships/image" Target="../media/image40.png"/><Relationship Id="rId5" Type="http://schemas.openxmlformats.org/officeDocument/2006/relationships/image" Target="../media/image45.png"/><Relationship Id="rId6" Type="http://schemas.openxmlformats.org/officeDocument/2006/relationships/image" Target="../media/image31.png"/><Relationship Id="rId7" Type="http://schemas.openxmlformats.org/officeDocument/2006/relationships/image" Target="../media/image41.png"/><Relationship Id="rId8" Type="http://schemas.openxmlformats.org/officeDocument/2006/relationships/image" Target="../media/image4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9.png"/><Relationship Id="rId4" Type="http://schemas.openxmlformats.org/officeDocument/2006/relationships/image" Target="../media/image52.png"/><Relationship Id="rId5" Type="http://schemas.openxmlformats.org/officeDocument/2006/relationships/image" Target="../media/image42.png"/><Relationship Id="rId6" Type="http://schemas.openxmlformats.org/officeDocument/2006/relationships/image" Target="../media/image31.png"/><Relationship Id="rId7" Type="http://schemas.openxmlformats.org/officeDocument/2006/relationships/image" Target="../media/image46.png"/><Relationship Id="rId8" Type="http://schemas.openxmlformats.org/officeDocument/2006/relationships/image" Target="../media/image4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4.png"/><Relationship Id="rId4" Type="http://schemas.openxmlformats.org/officeDocument/2006/relationships/image" Target="../media/image56.png"/><Relationship Id="rId5" Type="http://schemas.openxmlformats.org/officeDocument/2006/relationships/image" Target="../media/image5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7.png"/><Relationship Id="rId4" Type="http://schemas.openxmlformats.org/officeDocument/2006/relationships/image" Target="../media/image53.png"/><Relationship Id="rId5" Type="http://schemas.openxmlformats.org/officeDocument/2006/relationships/image" Target="../media/image5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19.png"/><Relationship Id="rId5" Type="http://schemas.openxmlformats.org/officeDocument/2006/relationships/image" Target="../media/image13.png"/><Relationship Id="rId6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4.png"/><Relationship Id="rId5" Type="http://schemas.openxmlformats.org/officeDocument/2006/relationships/image" Target="../media/image4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6.png"/><Relationship Id="rId5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7.png"/><Relationship Id="rId4" Type="http://schemas.openxmlformats.org/officeDocument/2006/relationships/image" Target="../media/image5.png"/><Relationship Id="rId5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Relationship Id="rId4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7.png"/><Relationship Id="rId4" Type="http://schemas.openxmlformats.org/officeDocument/2006/relationships/image" Target="../media/image28.png"/><Relationship Id="rId5" Type="http://schemas.openxmlformats.org/officeDocument/2006/relationships/image" Target="../media/image25.png"/><Relationship Id="rId6" Type="http://schemas.openxmlformats.org/officeDocument/2006/relationships/image" Target="../media/image3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9.png"/><Relationship Id="rId4" Type="http://schemas.openxmlformats.org/officeDocument/2006/relationships/image" Target="../media/image27.png"/><Relationship Id="rId5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an airplane to fly, it must always engage in a tug of war between the opposing forces of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lift versus weight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thrust versus drag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7775" y="1429800"/>
            <a:ext cx="8386500" cy="571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7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 of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airplane in flight changes direction by movement around one or more of its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three axes of rotation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lateral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axis,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vertical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axis, and 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longitudinal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axis.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axes are imaginary lines that run perpendicularly to each other through the exact weight center of the airplane.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8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37475" y="1575150"/>
            <a:ext cx="7104925" cy="53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9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7775" y="1429800"/>
            <a:ext cx="8386500" cy="571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5775" y="6285650"/>
            <a:ext cx="5080000" cy="7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/>
          <p:nvPr/>
        </p:nvSpPr>
        <p:spPr>
          <a:xfrm>
            <a:off x="285775" y="6285650"/>
            <a:ext cx="5156200" cy="7943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Rudder rotates the airplane around vertical axis.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83050" y="4928475"/>
            <a:ext cx="2918700" cy="22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0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7775" y="1429800"/>
            <a:ext cx="8386500" cy="571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5775" y="6285650"/>
            <a:ext cx="5080000" cy="718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0"/>
          <p:cNvSpPr txBox="1"/>
          <p:nvPr/>
        </p:nvSpPr>
        <p:spPr>
          <a:xfrm>
            <a:off x="285775" y="6285650"/>
            <a:ext cx="5156200" cy="7943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Ailerons</a:t>
            </a: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rotate the airplane around </a:t>
            </a: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longitudinal axis</a:t>
            </a: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83050" y="4928475"/>
            <a:ext cx="2918700" cy="22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1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7775" y="1429800"/>
            <a:ext cx="8386500" cy="571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5775" y="6285650"/>
            <a:ext cx="5080000" cy="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1"/>
          <p:cNvSpPr txBox="1"/>
          <p:nvPr/>
        </p:nvSpPr>
        <p:spPr>
          <a:xfrm>
            <a:off x="285775" y="6285650"/>
            <a:ext cx="5156200" cy="4865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Elevators</a:t>
            </a: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rotate airplane around </a:t>
            </a:r>
            <a:r>
              <a:rPr b="1"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lateral axis</a:t>
            </a:r>
            <a:r>
              <a:rPr lang="en-US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83050" y="4928475"/>
            <a:ext cx="2918700" cy="221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2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Bernoulli Principle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http://www.fizik.si/index.php?view=video&amp;id=90%3Abernoullijev-princip&amp;option=com_jomtube&amp;lang=en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http://www.fizik.si/index.php?view=video&amp;id=39%3Abernoulli-2-&amp;option=com_jomtube&amp;lang=en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3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Bernoulli Principle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3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 to create a lifting force, we can take advantage of the Bernoulli Principle by moving air (the fluid) over the top of the wing creating a lifting force.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Rather than causing the air to move over the wing, we will let the air remain stationary and move the wing through the air (thrust).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8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000" y="1777975"/>
            <a:ext cx="9171300" cy="523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9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Lift and Drag are considered aerodynamic forces because they exist due to the movement of the aircraft through the air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 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weight pulls down on the plane opposing the lift created by air flowing over the wing.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0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Thrust is generated by the motive force (the engine) and opposes drag caused by air resistance to the frontal area of the airplane.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During take off, thrust must overcome drag and lift must overcome the weight before the airplane can become airborne.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1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level flight at constant speed, thrust exactly equals drag and lift exactly equals the weight or gravity force.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landings thrust must be reduced below the level of drag and lift below the level of the gravity force or weight.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2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2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Lift is produced by a lower pressure created on the upper surface of an airplane's wing compared to the pressure on the wing's lower surface, causing the wing to be "lifted" upward.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special shape of the airplane wing (</a:t>
            </a:r>
            <a:r>
              <a:rPr b="1"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airfoil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is designed so that air flowing over it will have to travel a greater distance faster, resulting in a lower pressure area (see illustration) thus lifting the wing upward.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Lift is that force which opposes the force of gravity (or weight).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Forces Acting on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4100" y="2096950"/>
            <a:ext cx="9963625" cy="390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4000" cy="126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5"/>
          <p:cNvSpPr txBox="1"/>
          <p:nvPr>
            <p:ph type="title"/>
          </p:nvPr>
        </p:nvSpPr>
        <p:spPr>
          <a:xfrm>
            <a:off x="508000" y="305150"/>
            <a:ext cx="9220200" cy="1346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218"/>
              </a:spcBef>
              <a:spcAft>
                <a:spcPts val="218"/>
              </a:spcAft>
              <a:buNone/>
            </a:pPr>
            <a:r>
              <a:rPr lang="en-US" sz="4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 of an Aircraft</a:t>
            </a:r>
            <a:endParaRPr sz="4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778000"/>
            <a:ext cx="9144000" cy="5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508000" y="1778000"/>
            <a:ext cx="9220200" cy="51050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254000" lvl="0" marL="381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planes have segments called ailerons inserted in the wings and segments called rudders and elevators inserted respectively in the vertical fin and horizontal stabilizer. 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they move them in the airstream, they cause the plane to react to air pressure.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●"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are used to go right or left and also up and down.</a:t>
            </a:r>
            <a:endParaRPr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