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7620000" cx="10160000"/>
  <p:notesSz cx="7620000" cy="10160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12" Type="http://schemas.openxmlformats.org/officeDocument/2006/relationships/slide" Target="slides/slide8.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62000" y="4826000"/>
            <a:ext cx="6096000" cy="45720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 name="Shape 19"/>
        <p:cNvGrpSpPr/>
        <p:nvPr/>
      </p:nvGrpSpPr>
      <p:grpSpPr>
        <a:xfrm>
          <a:off x="0" y="0"/>
          <a:ext cx="0" cy="0"/>
          <a:chOff x="0" y="0"/>
          <a:chExt cx="0" cy="0"/>
        </a:xfrm>
      </p:grpSpPr>
      <p:sp>
        <p:nvSpPr>
          <p:cNvPr id="20" name="Google Shape;20;i0: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21" name="Google Shape;21;i0: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 name="Shape 24"/>
        <p:cNvGrpSpPr/>
        <p:nvPr/>
      </p:nvGrpSpPr>
      <p:grpSpPr>
        <a:xfrm>
          <a:off x="0" y="0"/>
          <a:ext cx="0" cy="0"/>
          <a:chOff x="0" y="0"/>
          <a:chExt cx="0" cy="0"/>
        </a:xfrm>
      </p:grpSpPr>
      <p:sp>
        <p:nvSpPr>
          <p:cNvPr id="25" name="Google Shape;25;i5: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26" name="Google Shape;26;i5: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i="1" lang="en-US" sz="1466">
                <a:solidFill>
                  <a:srgbClr val="000000"/>
                </a:solidFill>
                <a:latin typeface="Arial"/>
                <a:ea typeface="Arial"/>
                <a:cs typeface="Arial"/>
                <a:sym typeface="Arial"/>
              </a:rPr>
              <a:t>Safe, Accountable, Flexible, and Efficient Transportation Equity Act: A Legacy for Users Act (SAFETEA-LU),</a:t>
            </a:r>
            <a:r>
              <a:rPr lang="en-US" sz="1466">
                <a:solidFill>
                  <a:srgbClr val="000000"/>
                </a:solidFill>
                <a:latin typeface="Arial"/>
                <a:ea typeface="Arial"/>
                <a:cs typeface="Arial"/>
                <a:sym typeface="Arial"/>
              </a:rPr>
              <a:t> and administered through each individual state DOT.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Focus on walking and bicycling to impact health (childhood obesity), also air pollution benefits. Stats: Diversion of just 15% from auto to walk/bike can make difference between attainment/non-attainment Other benefits include improved health (active transportation), improved test scores (exercise boosts cognitive functions), etc.</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In 1969, nearly half of all children walked or biked to school- this is now down to less than 15%.</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t/>
            </a:r>
            <a:endParaRPr sz="1466">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 name="Shape 33"/>
        <p:cNvGrpSpPr/>
        <p:nvPr/>
      </p:nvGrpSpPr>
      <p:grpSpPr>
        <a:xfrm>
          <a:off x="0" y="0"/>
          <a:ext cx="0" cy="0"/>
          <a:chOff x="0" y="0"/>
          <a:chExt cx="0" cy="0"/>
        </a:xfrm>
      </p:grpSpPr>
      <p:sp>
        <p:nvSpPr>
          <p:cNvPr id="34" name="Google Shape;34;i14: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35" name="Google Shape;35;i14: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lang="en-US" sz="1466">
                <a:solidFill>
                  <a:srgbClr val="000000"/>
                </a:solidFill>
                <a:latin typeface="Arial"/>
                <a:ea typeface="Arial"/>
                <a:cs typeface="Arial"/>
                <a:sym typeface="Arial"/>
              </a:rPr>
              <a:t>Key here is that all of these aspects must be addressed in SRTS proposals- requires multidisciplinary collaboration – 1</a:t>
            </a:r>
            <a:r>
              <a:rPr baseline="30000" lang="en-US" sz="1466">
                <a:solidFill>
                  <a:srgbClr val="000000"/>
                </a:solidFill>
                <a:latin typeface="Arial"/>
                <a:ea typeface="Arial"/>
                <a:cs typeface="Arial"/>
                <a:sym typeface="Arial"/>
              </a:rPr>
              <a:t>st</a:t>
            </a:r>
            <a:r>
              <a:rPr lang="en-US" sz="1466">
                <a:solidFill>
                  <a:srgbClr val="000000"/>
                </a:solidFill>
                <a:latin typeface="Arial"/>
                <a:ea typeface="Arial"/>
                <a:cs typeface="Arial"/>
                <a:sym typeface="Arial"/>
              </a:rPr>
              <a:t> hint at best practices </a:t>
            </a:r>
            <a:r>
              <a:rPr i="1" lang="en-US" sz="1466">
                <a:solidFill>
                  <a:srgbClr val="000000"/>
                </a:solidFill>
                <a:latin typeface="Arial"/>
                <a:ea typeface="Arial"/>
                <a:cs typeface="Arial"/>
                <a:sym typeface="Arial"/>
              </a:rPr>
              <a:t>Safe Routes to School programs can increase walking and bicycling to school by 20%. This is key as much as 21 % of morning traffic is generated by parents driving their children to school. Combined emissions from numerous private vehicles can add up to the single greatest cause of pollution in many US Cities. (NSRTSTask Force, 2008).</a:t>
            </a:r>
            <a:endParaRPr i="1"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t/>
            </a:r>
            <a:endParaRPr sz="1466">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 name="Shape 40"/>
        <p:cNvGrpSpPr/>
        <p:nvPr/>
      </p:nvGrpSpPr>
      <p:grpSpPr>
        <a:xfrm>
          <a:off x="0" y="0"/>
          <a:ext cx="0" cy="0"/>
          <a:chOff x="0" y="0"/>
          <a:chExt cx="0" cy="0"/>
        </a:xfrm>
      </p:grpSpPr>
      <p:sp>
        <p:nvSpPr>
          <p:cNvPr id="41" name="Google Shape;41;i21: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42" name="Google Shape;42;i21: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i="1" lang="en-US" sz="1466">
                <a:solidFill>
                  <a:srgbClr val="000000"/>
                </a:solidFill>
                <a:latin typeface="Arial"/>
                <a:ea typeface="Arial"/>
                <a:cs typeface="Arial"/>
                <a:sym typeface="Arial"/>
              </a:rPr>
              <a:t>A pedestrian hit by a vehicle traveling 20 mph has a 95 percent chance of surviving. If the vehicle is traveling at 30 mph, chances of survival decrease to 55 percent. At 40 mph, only 15 percent of pedestrians can expect to survive.</a:t>
            </a:r>
            <a:endParaRPr i="1"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t/>
            </a:r>
            <a:endParaRPr i="1"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i="1" lang="en-US" sz="1466">
                <a:solidFill>
                  <a:srgbClr val="000000"/>
                </a:solidFill>
                <a:latin typeface="Arial"/>
                <a:ea typeface="Arial"/>
                <a:cs typeface="Arial"/>
                <a:sym typeface="Arial"/>
              </a:rPr>
              <a:t>Safe Routes to School programs are most effective when implemented in conjunction with local Complete Streets policies. </a:t>
            </a:r>
            <a:endParaRPr i="1"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t/>
            </a:r>
            <a:endParaRPr sz="1466">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 name="Shape 46"/>
        <p:cNvGrpSpPr/>
        <p:nvPr/>
      </p:nvGrpSpPr>
      <p:grpSpPr>
        <a:xfrm>
          <a:off x="0" y="0"/>
          <a:ext cx="0" cy="0"/>
          <a:chOff x="0" y="0"/>
          <a:chExt cx="0" cy="0"/>
        </a:xfrm>
      </p:grpSpPr>
      <p:sp>
        <p:nvSpPr>
          <p:cNvPr id="47" name="Google Shape;47;i27: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48" name="Google Shape;48;i27: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333"/>
              </a:spcAft>
              <a:buNone/>
            </a:pPr>
            <a:r>
              <a:rPr lang="en-US" sz="1466">
                <a:solidFill>
                  <a:srgbClr val="000000"/>
                </a:solidFill>
                <a:latin typeface="Arial"/>
                <a:ea typeface="Arial"/>
                <a:cs typeface="Arial"/>
                <a:sym typeface="Arial"/>
              </a:rPr>
              <a:t>Expensive; reduces speeds, improves yielding to peds when police are present</a:t>
            </a:r>
            <a:endParaRPr sz="1466">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i37: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58" name="Google Shape;58;i37: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333"/>
              </a:spcAft>
              <a:buNone/>
            </a:pPr>
            <a:r>
              <a:rPr lang="en-US" sz="1466">
                <a:solidFill>
                  <a:srgbClr val="000000"/>
                </a:solidFill>
                <a:latin typeface="Arial"/>
                <a:ea typeface="Arial"/>
                <a:cs typeface="Arial"/>
                <a:sym typeface="Arial"/>
              </a:rPr>
              <a:t>Getting stakeholders engaged and taking ownership (particularly kids) is the best way to promote sustainable practices; must have buy-in from the school admin as well.</a:t>
            </a:r>
            <a:endParaRPr sz="1466">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i44: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65" name="Google Shape;65;i44: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333"/>
              </a:spcAft>
              <a:buNone/>
            </a:pPr>
            <a:r>
              <a:rPr lang="en-US" sz="1466">
                <a:solidFill>
                  <a:srgbClr val="000000"/>
                </a:solidFill>
                <a:latin typeface="Arial"/>
                <a:ea typeface="Arial"/>
                <a:cs typeface="Arial"/>
                <a:sym typeface="Arial"/>
              </a:rPr>
              <a:t>Policy and decision making- here can talk about school siting decisions, coordinated school health, policies regarding complete streets, etc.</a:t>
            </a:r>
            <a:endParaRPr sz="1466">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i52: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73" name="Google Shape;73;i52: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 name="Shape 7"/>
        <p:cNvGrpSpPr/>
        <p:nvPr/>
      </p:nvGrpSpPr>
      <p:grpSpPr>
        <a:xfrm>
          <a:off x="0" y="0"/>
          <a:ext cx="0" cy="0"/>
          <a:chOff x="0" y="0"/>
          <a:chExt cx="0" cy="0"/>
        </a:xfrm>
      </p:grpSpPr>
      <p:sp>
        <p:nvSpPr>
          <p:cNvPr id="8" name="Google Shape;8;p3"/>
          <p:cNvSpPr txBox="1"/>
          <p:nvPr>
            <p:ph type="ctrTitle"/>
          </p:nvPr>
        </p:nvSpPr>
        <p:spPr>
          <a:xfrm>
            <a:off x="914400" y="3048000"/>
            <a:ext cx="8331200" cy="12192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SzPts val="4800"/>
              <a:buChar char="●"/>
              <a:defRPr sz="4800"/>
            </a:lvl1pPr>
            <a:lvl2pPr lvl="1" algn="ctr">
              <a:spcBef>
                <a:spcPts val="0"/>
              </a:spcBef>
              <a:spcAft>
                <a:spcPts val="0"/>
              </a:spcAft>
              <a:buSzPts val="4800"/>
              <a:buChar char="○"/>
              <a:defRPr sz="4800"/>
            </a:lvl2pPr>
            <a:lvl3pPr lvl="2" algn="ctr">
              <a:spcBef>
                <a:spcPts val="0"/>
              </a:spcBef>
              <a:spcAft>
                <a:spcPts val="0"/>
              </a:spcAft>
              <a:buSzPts val="4800"/>
              <a:buChar char="■"/>
              <a:defRPr sz="4800"/>
            </a:lvl3pPr>
            <a:lvl4pPr lvl="3" algn="ctr">
              <a:spcBef>
                <a:spcPts val="0"/>
              </a:spcBef>
              <a:spcAft>
                <a:spcPts val="0"/>
              </a:spcAft>
              <a:buSzPts val="4800"/>
              <a:buChar char="●"/>
              <a:defRPr sz="4800"/>
            </a:lvl4pPr>
            <a:lvl5pPr lvl="4" algn="ctr">
              <a:spcBef>
                <a:spcPts val="0"/>
              </a:spcBef>
              <a:spcAft>
                <a:spcPts val="0"/>
              </a:spcAft>
              <a:buSzPts val="4800"/>
              <a:buChar char="○"/>
              <a:defRPr sz="4800"/>
            </a:lvl5pPr>
            <a:lvl6pPr lvl="5" algn="ctr">
              <a:spcBef>
                <a:spcPts val="0"/>
              </a:spcBef>
              <a:spcAft>
                <a:spcPts val="0"/>
              </a:spcAft>
              <a:buSzPts val="4800"/>
              <a:buChar char="■"/>
              <a:defRPr sz="4800"/>
            </a:lvl6pPr>
            <a:lvl7pPr lvl="6" algn="ctr">
              <a:spcBef>
                <a:spcPts val="0"/>
              </a:spcBef>
              <a:spcAft>
                <a:spcPts val="0"/>
              </a:spcAft>
              <a:buSzPts val="4800"/>
              <a:buChar char="●"/>
              <a:defRPr sz="4800"/>
            </a:lvl7pPr>
            <a:lvl8pPr lvl="7" algn="ctr">
              <a:spcBef>
                <a:spcPts val="0"/>
              </a:spcBef>
              <a:spcAft>
                <a:spcPts val="0"/>
              </a:spcAft>
              <a:buSzPts val="4800"/>
              <a:buChar char="○"/>
              <a:defRPr sz="4800"/>
            </a:lvl8pPr>
            <a:lvl9pPr lvl="8" algn="ctr">
              <a:spcBef>
                <a:spcPts val="0"/>
              </a:spcBef>
              <a:spcAft>
                <a:spcPts val="0"/>
              </a:spcAft>
              <a:buSzPts val="4800"/>
              <a:buChar char="■"/>
              <a:defRPr sz="4800"/>
            </a:lvl9pPr>
          </a:lstStyle>
          <a:p/>
        </p:txBody>
      </p:sp>
      <p:sp>
        <p:nvSpPr>
          <p:cNvPr id="9" name="Google Shape;9;p3"/>
          <p:cNvSpPr txBox="1"/>
          <p:nvPr>
            <p:ph idx="1" type="subTitle"/>
          </p:nvPr>
        </p:nvSpPr>
        <p:spPr>
          <a:xfrm>
            <a:off x="1828800" y="4572000"/>
            <a:ext cx="6502400" cy="9144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SzPts val="3200"/>
              <a:buChar char="●"/>
              <a:defRPr sz="3200"/>
            </a:lvl1pPr>
            <a:lvl2pPr lvl="1" algn="ctr">
              <a:spcBef>
                <a:spcPts val="0"/>
              </a:spcBef>
              <a:spcAft>
                <a:spcPts val="0"/>
              </a:spcAft>
              <a:buSzPts val="3200"/>
              <a:buChar char="○"/>
              <a:defRPr sz="3200"/>
            </a:lvl2pPr>
            <a:lvl3pPr lvl="2" algn="ctr">
              <a:spcBef>
                <a:spcPts val="0"/>
              </a:spcBef>
              <a:spcAft>
                <a:spcPts val="0"/>
              </a:spcAft>
              <a:buSzPts val="3200"/>
              <a:buChar char="■"/>
              <a:defRPr sz="3200"/>
            </a:lvl3pPr>
            <a:lvl4pPr lvl="3" algn="ctr">
              <a:spcBef>
                <a:spcPts val="0"/>
              </a:spcBef>
              <a:spcAft>
                <a:spcPts val="0"/>
              </a:spcAft>
              <a:buSzPts val="3200"/>
              <a:buChar char="●"/>
              <a:defRPr sz="3200"/>
            </a:lvl4pPr>
            <a:lvl5pPr lvl="4" algn="ctr">
              <a:spcBef>
                <a:spcPts val="0"/>
              </a:spcBef>
              <a:spcAft>
                <a:spcPts val="0"/>
              </a:spcAft>
              <a:buSzPts val="3200"/>
              <a:buChar char="○"/>
              <a:defRPr sz="3200"/>
            </a:lvl5pPr>
            <a:lvl6pPr lvl="5" algn="ctr">
              <a:spcBef>
                <a:spcPts val="0"/>
              </a:spcBef>
              <a:spcAft>
                <a:spcPts val="0"/>
              </a:spcAft>
              <a:buSzPts val="3200"/>
              <a:buChar char="■"/>
              <a:defRPr sz="3200"/>
            </a:lvl6pPr>
            <a:lvl7pPr lvl="6" algn="ctr">
              <a:spcBef>
                <a:spcPts val="0"/>
              </a:spcBef>
              <a:spcAft>
                <a:spcPts val="0"/>
              </a:spcAft>
              <a:buSzPts val="3200"/>
              <a:buChar char="●"/>
              <a:defRPr sz="3200"/>
            </a:lvl7pPr>
            <a:lvl8pPr lvl="7" algn="ctr">
              <a:spcBef>
                <a:spcPts val="0"/>
              </a:spcBef>
              <a:spcAft>
                <a:spcPts val="0"/>
              </a:spcAft>
              <a:buSzPts val="3200"/>
              <a:buChar char="○"/>
              <a:defRPr sz="3200"/>
            </a:lvl8pPr>
            <a:lvl9pPr lvl="8" algn="ctr">
              <a:spcBef>
                <a:spcPts val="0"/>
              </a:spcBef>
              <a:spcAft>
                <a:spcPts val="0"/>
              </a:spcAft>
              <a:buSzPts val="3200"/>
              <a:buChar char="■"/>
              <a:defRPr sz="3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0" name="Shape 10"/>
        <p:cNvGrpSpPr/>
        <p:nvPr/>
      </p:nvGrpSpPr>
      <p:grpSpPr>
        <a:xfrm>
          <a:off x="0" y="0"/>
          <a:ext cx="0" cy="0"/>
          <a:chOff x="0" y="0"/>
          <a:chExt cx="0" cy="0"/>
        </a:xfrm>
      </p:grpSpPr>
      <p:sp>
        <p:nvSpPr>
          <p:cNvPr id="11" name="Google Shape;11;p4"/>
          <p:cNvSpPr txBox="1"/>
          <p:nvPr>
            <p:ph type="title"/>
          </p:nvPr>
        </p:nvSpPr>
        <p:spPr>
          <a:xfrm>
            <a:off x="304800" y="304800"/>
            <a:ext cx="9550400" cy="914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4267"/>
              <a:buChar char="●"/>
              <a:defRPr sz="4266"/>
            </a:lvl1pPr>
            <a:lvl2pPr lvl="1">
              <a:spcBef>
                <a:spcPts val="0"/>
              </a:spcBef>
              <a:spcAft>
                <a:spcPts val="0"/>
              </a:spcAft>
              <a:buSzPts val="4267"/>
              <a:buChar char="○"/>
              <a:defRPr sz="4266"/>
            </a:lvl2pPr>
            <a:lvl3pPr lvl="2">
              <a:spcBef>
                <a:spcPts val="0"/>
              </a:spcBef>
              <a:spcAft>
                <a:spcPts val="0"/>
              </a:spcAft>
              <a:buSzPts val="4267"/>
              <a:buChar char="■"/>
              <a:defRPr sz="4266"/>
            </a:lvl3pPr>
            <a:lvl4pPr lvl="3">
              <a:spcBef>
                <a:spcPts val="0"/>
              </a:spcBef>
              <a:spcAft>
                <a:spcPts val="0"/>
              </a:spcAft>
              <a:buSzPts val="4267"/>
              <a:buChar char="●"/>
              <a:defRPr sz="4266"/>
            </a:lvl4pPr>
            <a:lvl5pPr lvl="4">
              <a:spcBef>
                <a:spcPts val="0"/>
              </a:spcBef>
              <a:spcAft>
                <a:spcPts val="0"/>
              </a:spcAft>
              <a:buSzPts val="4267"/>
              <a:buChar char="○"/>
              <a:defRPr sz="4266"/>
            </a:lvl5pPr>
            <a:lvl6pPr lvl="5">
              <a:spcBef>
                <a:spcPts val="0"/>
              </a:spcBef>
              <a:spcAft>
                <a:spcPts val="0"/>
              </a:spcAft>
              <a:buSzPts val="4267"/>
              <a:buChar char="■"/>
              <a:defRPr sz="4266"/>
            </a:lvl6pPr>
            <a:lvl7pPr lvl="6">
              <a:spcBef>
                <a:spcPts val="0"/>
              </a:spcBef>
              <a:spcAft>
                <a:spcPts val="0"/>
              </a:spcAft>
              <a:buSzPts val="4267"/>
              <a:buChar char="●"/>
              <a:defRPr sz="4266"/>
            </a:lvl7pPr>
            <a:lvl8pPr lvl="7">
              <a:spcBef>
                <a:spcPts val="0"/>
              </a:spcBef>
              <a:spcAft>
                <a:spcPts val="0"/>
              </a:spcAft>
              <a:buSzPts val="4267"/>
              <a:buChar char="○"/>
              <a:defRPr sz="4266"/>
            </a:lvl8pPr>
            <a:lvl9pPr lvl="8">
              <a:spcBef>
                <a:spcPts val="0"/>
              </a:spcBef>
              <a:spcAft>
                <a:spcPts val="0"/>
              </a:spcAft>
              <a:buSzPts val="4267"/>
              <a:buChar char="■"/>
              <a:defRPr sz="4266"/>
            </a:lvl9pPr>
          </a:lstStyle>
          <a:p/>
        </p:txBody>
      </p:sp>
      <p:sp>
        <p:nvSpPr>
          <p:cNvPr id="12" name="Google Shape;12;p4"/>
          <p:cNvSpPr txBox="1"/>
          <p:nvPr>
            <p:ph idx="1" type="body"/>
          </p:nvPr>
        </p:nvSpPr>
        <p:spPr>
          <a:xfrm>
            <a:off x="304800" y="1828800"/>
            <a:ext cx="9550400" cy="5486400"/>
          </a:xfrm>
          <a:prstGeom prst="rect">
            <a:avLst/>
          </a:prstGeom>
          <a:noFill/>
          <a:ln>
            <a:noFill/>
          </a:ln>
        </p:spPr>
        <p:txBody>
          <a:bodyPr anchorCtr="0" anchor="t" bIns="91425" lIns="91425" spcFirstLastPara="1" rIns="91425" wrap="square" tIns="91425">
            <a:noAutofit/>
          </a:bodyPr>
          <a:lstStyle>
            <a:lvl1pPr indent="-397933" lvl="0" marL="457200">
              <a:spcBef>
                <a:spcPts val="0"/>
              </a:spcBef>
              <a:spcAft>
                <a:spcPts val="0"/>
              </a:spcAft>
              <a:buSzPts val="2667"/>
              <a:buChar char="●"/>
              <a:defRPr sz="2666"/>
            </a:lvl1pPr>
            <a:lvl2pPr indent="-397933" lvl="1" marL="914400">
              <a:spcBef>
                <a:spcPts val="0"/>
              </a:spcBef>
              <a:spcAft>
                <a:spcPts val="0"/>
              </a:spcAft>
              <a:buSzPts val="2667"/>
              <a:buChar char="○"/>
              <a:defRPr sz="2666"/>
            </a:lvl2pPr>
            <a:lvl3pPr indent="-397933" lvl="2" marL="1371600">
              <a:spcBef>
                <a:spcPts val="0"/>
              </a:spcBef>
              <a:spcAft>
                <a:spcPts val="0"/>
              </a:spcAft>
              <a:buSzPts val="2667"/>
              <a:buChar char="■"/>
              <a:defRPr sz="2666"/>
            </a:lvl3pPr>
            <a:lvl4pPr indent="-397933" lvl="3" marL="1828800">
              <a:spcBef>
                <a:spcPts val="0"/>
              </a:spcBef>
              <a:spcAft>
                <a:spcPts val="0"/>
              </a:spcAft>
              <a:buSzPts val="2667"/>
              <a:buChar char="●"/>
              <a:defRPr sz="2666"/>
            </a:lvl4pPr>
            <a:lvl5pPr indent="-397933" lvl="4" marL="2286000">
              <a:spcBef>
                <a:spcPts val="0"/>
              </a:spcBef>
              <a:spcAft>
                <a:spcPts val="0"/>
              </a:spcAft>
              <a:buSzPts val="2667"/>
              <a:buChar char="○"/>
              <a:defRPr sz="2666"/>
            </a:lvl5pPr>
            <a:lvl6pPr indent="-397933" lvl="5" marL="2743200">
              <a:spcBef>
                <a:spcPts val="0"/>
              </a:spcBef>
              <a:spcAft>
                <a:spcPts val="0"/>
              </a:spcAft>
              <a:buSzPts val="2667"/>
              <a:buChar char="■"/>
              <a:defRPr sz="2666"/>
            </a:lvl6pPr>
            <a:lvl7pPr indent="-397933" lvl="6" marL="3200400">
              <a:spcBef>
                <a:spcPts val="0"/>
              </a:spcBef>
              <a:spcAft>
                <a:spcPts val="0"/>
              </a:spcAft>
              <a:buSzPts val="2667"/>
              <a:buChar char="●"/>
              <a:defRPr sz="2666"/>
            </a:lvl7pPr>
            <a:lvl8pPr indent="-397933" lvl="7" marL="3657600">
              <a:spcBef>
                <a:spcPts val="0"/>
              </a:spcBef>
              <a:spcAft>
                <a:spcPts val="0"/>
              </a:spcAft>
              <a:buSzPts val="2667"/>
              <a:buChar char="○"/>
              <a:defRPr sz="2666"/>
            </a:lvl8pPr>
            <a:lvl9pPr indent="-397933" lvl="8" marL="4114800">
              <a:spcBef>
                <a:spcPts val="0"/>
              </a:spcBef>
              <a:spcAft>
                <a:spcPts val="0"/>
              </a:spcAft>
              <a:buSzPts val="2667"/>
              <a:buChar char="■"/>
              <a:defRPr sz="2666"/>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3" name="Shape 13"/>
        <p:cNvGrpSpPr/>
        <p:nvPr/>
      </p:nvGrpSpPr>
      <p:grpSpPr>
        <a:xfrm>
          <a:off x="0" y="0"/>
          <a:ext cx="0" cy="0"/>
          <a:chOff x="0" y="0"/>
          <a:chExt cx="0" cy="0"/>
        </a:xfrm>
      </p:grpSpPr>
      <p:sp>
        <p:nvSpPr>
          <p:cNvPr id="14" name="Google Shape;14;p5"/>
          <p:cNvSpPr txBox="1"/>
          <p:nvPr>
            <p:ph type="title"/>
          </p:nvPr>
        </p:nvSpPr>
        <p:spPr>
          <a:xfrm>
            <a:off x="304800" y="304800"/>
            <a:ext cx="9550400" cy="914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4267"/>
              <a:buChar char="●"/>
              <a:defRPr sz="4266"/>
            </a:lvl1pPr>
            <a:lvl2pPr lvl="1">
              <a:spcBef>
                <a:spcPts val="0"/>
              </a:spcBef>
              <a:spcAft>
                <a:spcPts val="0"/>
              </a:spcAft>
              <a:buSzPts val="4267"/>
              <a:buChar char="○"/>
              <a:defRPr sz="4266"/>
            </a:lvl2pPr>
            <a:lvl3pPr lvl="2">
              <a:spcBef>
                <a:spcPts val="0"/>
              </a:spcBef>
              <a:spcAft>
                <a:spcPts val="0"/>
              </a:spcAft>
              <a:buSzPts val="4267"/>
              <a:buChar char="■"/>
              <a:defRPr sz="4266"/>
            </a:lvl3pPr>
            <a:lvl4pPr lvl="3">
              <a:spcBef>
                <a:spcPts val="0"/>
              </a:spcBef>
              <a:spcAft>
                <a:spcPts val="0"/>
              </a:spcAft>
              <a:buSzPts val="4267"/>
              <a:buChar char="●"/>
              <a:defRPr sz="4266"/>
            </a:lvl4pPr>
            <a:lvl5pPr lvl="4">
              <a:spcBef>
                <a:spcPts val="0"/>
              </a:spcBef>
              <a:spcAft>
                <a:spcPts val="0"/>
              </a:spcAft>
              <a:buSzPts val="4267"/>
              <a:buChar char="○"/>
              <a:defRPr sz="4266"/>
            </a:lvl5pPr>
            <a:lvl6pPr lvl="5">
              <a:spcBef>
                <a:spcPts val="0"/>
              </a:spcBef>
              <a:spcAft>
                <a:spcPts val="0"/>
              </a:spcAft>
              <a:buSzPts val="4267"/>
              <a:buChar char="■"/>
              <a:defRPr sz="4266"/>
            </a:lvl6pPr>
            <a:lvl7pPr lvl="6">
              <a:spcBef>
                <a:spcPts val="0"/>
              </a:spcBef>
              <a:spcAft>
                <a:spcPts val="0"/>
              </a:spcAft>
              <a:buSzPts val="4267"/>
              <a:buChar char="●"/>
              <a:defRPr sz="4266"/>
            </a:lvl7pPr>
            <a:lvl8pPr lvl="7">
              <a:spcBef>
                <a:spcPts val="0"/>
              </a:spcBef>
              <a:spcAft>
                <a:spcPts val="0"/>
              </a:spcAft>
              <a:buSzPts val="4267"/>
              <a:buChar char="○"/>
              <a:defRPr sz="4266"/>
            </a:lvl8pPr>
            <a:lvl9pPr lvl="8">
              <a:spcBef>
                <a:spcPts val="0"/>
              </a:spcBef>
              <a:spcAft>
                <a:spcPts val="0"/>
              </a:spcAft>
              <a:buSzPts val="4267"/>
              <a:buChar char="■"/>
              <a:defRPr sz="4266"/>
            </a:lvl9pPr>
          </a:lstStyle>
          <a:p/>
        </p:txBody>
      </p:sp>
      <p:sp>
        <p:nvSpPr>
          <p:cNvPr id="15" name="Google Shape;15;p5"/>
          <p:cNvSpPr txBox="1"/>
          <p:nvPr>
            <p:ph idx="1" type="body"/>
          </p:nvPr>
        </p:nvSpPr>
        <p:spPr>
          <a:xfrm>
            <a:off x="304800" y="1828800"/>
            <a:ext cx="4470400" cy="5486400"/>
          </a:xfrm>
          <a:prstGeom prst="rect">
            <a:avLst/>
          </a:prstGeom>
          <a:noFill/>
          <a:ln>
            <a:noFill/>
          </a:ln>
        </p:spPr>
        <p:txBody>
          <a:bodyPr anchorCtr="0" anchor="t" bIns="91425" lIns="91425" spcFirstLastPara="1" rIns="91425" wrap="square" tIns="91425">
            <a:noAutofit/>
          </a:bodyPr>
          <a:lstStyle>
            <a:lvl1pPr indent="-397933" lvl="0" marL="457200">
              <a:spcBef>
                <a:spcPts val="0"/>
              </a:spcBef>
              <a:spcAft>
                <a:spcPts val="0"/>
              </a:spcAft>
              <a:buSzPts val="2667"/>
              <a:buChar char="●"/>
              <a:defRPr sz="2666"/>
            </a:lvl1pPr>
            <a:lvl2pPr indent="-397933" lvl="1" marL="914400">
              <a:spcBef>
                <a:spcPts val="0"/>
              </a:spcBef>
              <a:spcAft>
                <a:spcPts val="0"/>
              </a:spcAft>
              <a:buSzPts val="2667"/>
              <a:buChar char="○"/>
              <a:defRPr sz="2666"/>
            </a:lvl2pPr>
            <a:lvl3pPr indent="-397933" lvl="2" marL="1371600">
              <a:spcBef>
                <a:spcPts val="0"/>
              </a:spcBef>
              <a:spcAft>
                <a:spcPts val="0"/>
              </a:spcAft>
              <a:buSzPts val="2667"/>
              <a:buChar char="■"/>
              <a:defRPr sz="2666"/>
            </a:lvl3pPr>
            <a:lvl4pPr indent="-397933" lvl="3" marL="1828800">
              <a:spcBef>
                <a:spcPts val="0"/>
              </a:spcBef>
              <a:spcAft>
                <a:spcPts val="0"/>
              </a:spcAft>
              <a:buSzPts val="2667"/>
              <a:buChar char="●"/>
              <a:defRPr sz="2666"/>
            </a:lvl4pPr>
            <a:lvl5pPr indent="-397933" lvl="4" marL="2286000">
              <a:spcBef>
                <a:spcPts val="0"/>
              </a:spcBef>
              <a:spcAft>
                <a:spcPts val="0"/>
              </a:spcAft>
              <a:buSzPts val="2667"/>
              <a:buChar char="○"/>
              <a:defRPr sz="2666"/>
            </a:lvl5pPr>
            <a:lvl6pPr indent="-397933" lvl="5" marL="2743200">
              <a:spcBef>
                <a:spcPts val="0"/>
              </a:spcBef>
              <a:spcAft>
                <a:spcPts val="0"/>
              </a:spcAft>
              <a:buSzPts val="2667"/>
              <a:buChar char="■"/>
              <a:defRPr sz="2666"/>
            </a:lvl6pPr>
            <a:lvl7pPr indent="-397933" lvl="6" marL="3200400">
              <a:spcBef>
                <a:spcPts val="0"/>
              </a:spcBef>
              <a:spcAft>
                <a:spcPts val="0"/>
              </a:spcAft>
              <a:buSzPts val="2667"/>
              <a:buChar char="●"/>
              <a:defRPr sz="2666"/>
            </a:lvl7pPr>
            <a:lvl8pPr indent="-397933" lvl="7" marL="3657600">
              <a:spcBef>
                <a:spcPts val="0"/>
              </a:spcBef>
              <a:spcAft>
                <a:spcPts val="0"/>
              </a:spcAft>
              <a:buSzPts val="2667"/>
              <a:buChar char="○"/>
              <a:defRPr sz="2666"/>
            </a:lvl8pPr>
            <a:lvl9pPr indent="-397933" lvl="8" marL="4114800">
              <a:spcBef>
                <a:spcPts val="0"/>
              </a:spcBef>
              <a:spcAft>
                <a:spcPts val="0"/>
              </a:spcAft>
              <a:buSzPts val="2667"/>
              <a:buChar char="■"/>
              <a:defRPr sz="2666"/>
            </a:lvl9pPr>
          </a:lstStyle>
          <a:p/>
        </p:txBody>
      </p:sp>
      <p:sp>
        <p:nvSpPr>
          <p:cNvPr id="16" name="Google Shape;16;p5"/>
          <p:cNvSpPr txBox="1"/>
          <p:nvPr>
            <p:ph idx="2" type="body"/>
          </p:nvPr>
        </p:nvSpPr>
        <p:spPr>
          <a:xfrm>
            <a:off x="5384800" y="1828800"/>
            <a:ext cx="4470400" cy="5486400"/>
          </a:xfrm>
          <a:prstGeom prst="rect">
            <a:avLst/>
          </a:prstGeom>
          <a:noFill/>
          <a:ln>
            <a:noFill/>
          </a:ln>
        </p:spPr>
        <p:txBody>
          <a:bodyPr anchorCtr="0" anchor="t" bIns="91425" lIns="91425" spcFirstLastPara="1" rIns="91425" wrap="square" tIns="91425">
            <a:noAutofit/>
          </a:bodyPr>
          <a:lstStyle>
            <a:lvl1pPr indent="-397933" lvl="0" marL="457200">
              <a:spcBef>
                <a:spcPts val="0"/>
              </a:spcBef>
              <a:spcAft>
                <a:spcPts val="0"/>
              </a:spcAft>
              <a:buSzPts val="2667"/>
              <a:buChar char="●"/>
              <a:defRPr sz="2666"/>
            </a:lvl1pPr>
            <a:lvl2pPr indent="-397933" lvl="1" marL="914400">
              <a:spcBef>
                <a:spcPts val="0"/>
              </a:spcBef>
              <a:spcAft>
                <a:spcPts val="0"/>
              </a:spcAft>
              <a:buSzPts val="2667"/>
              <a:buChar char="○"/>
              <a:defRPr sz="2666"/>
            </a:lvl2pPr>
            <a:lvl3pPr indent="-397933" lvl="2" marL="1371600">
              <a:spcBef>
                <a:spcPts val="0"/>
              </a:spcBef>
              <a:spcAft>
                <a:spcPts val="0"/>
              </a:spcAft>
              <a:buSzPts val="2667"/>
              <a:buChar char="■"/>
              <a:defRPr sz="2666"/>
            </a:lvl3pPr>
            <a:lvl4pPr indent="-397933" lvl="3" marL="1828800">
              <a:spcBef>
                <a:spcPts val="0"/>
              </a:spcBef>
              <a:spcAft>
                <a:spcPts val="0"/>
              </a:spcAft>
              <a:buSzPts val="2667"/>
              <a:buChar char="●"/>
              <a:defRPr sz="2666"/>
            </a:lvl4pPr>
            <a:lvl5pPr indent="-397933" lvl="4" marL="2286000">
              <a:spcBef>
                <a:spcPts val="0"/>
              </a:spcBef>
              <a:spcAft>
                <a:spcPts val="0"/>
              </a:spcAft>
              <a:buSzPts val="2667"/>
              <a:buChar char="○"/>
              <a:defRPr sz="2666"/>
            </a:lvl5pPr>
            <a:lvl6pPr indent="-397933" lvl="5" marL="2743200">
              <a:spcBef>
                <a:spcPts val="0"/>
              </a:spcBef>
              <a:spcAft>
                <a:spcPts val="0"/>
              </a:spcAft>
              <a:buSzPts val="2667"/>
              <a:buChar char="■"/>
              <a:defRPr sz="2666"/>
            </a:lvl6pPr>
            <a:lvl7pPr indent="-397933" lvl="6" marL="3200400">
              <a:spcBef>
                <a:spcPts val="0"/>
              </a:spcBef>
              <a:spcAft>
                <a:spcPts val="0"/>
              </a:spcAft>
              <a:buSzPts val="2667"/>
              <a:buChar char="●"/>
              <a:defRPr sz="2666"/>
            </a:lvl7pPr>
            <a:lvl8pPr indent="-397933" lvl="7" marL="3657600">
              <a:spcBef>
                <a:spcPts val="0"/>
              </a:spcBef>
              <a:spcAft>
                <a:spcPts val="0"/>
              </a:spcAft>
              <a:buSzPts val="2667"/>
              <a:buChar char="○"/>
              <a:defRPr sz="2666"/>
            </a:lvl8pPr>
            <a:lvl9pPr indent="-397933" lvl="8" marL="4114800">
              <a:spcBef>
                <a:spcPts val="0"/>
              </a:spcBef>
              <a:spcAft>
                <a:spcPts val="0"/>
              </a:spcAft>
              <a:buSzPts val="2667"/>
              <a:buChar char="■"/>
              <a:defRPr sz="2666"/>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7" name="Shape 17"/>
        <p:cNvGrpSpPr/>
        <p:nvPr/>
      </p:nvGrpSpPr>
      <p:grpSpPr>
        <a:xfrm>
          <a:off x="0" y="0"/>
          <a:ext cx="0" cy="0"/>
          <a:chOff x="0" y="0"/>
          <a:chExt cx="0" cy="0"/>
        </a:xfrm>
      </p:grpSpPr>
      <p:sp>
        <p:nvSpPr>
          <p:cNvPr id="18" name="Google Shape;18;p6"/>
          <p:cNvSpPr txBox="1"/>
          <p:nvPr>
            <p:ph idx="1" type="body"/>
          </p:nvPr>
        </p:nvSpPr>
        <p:spPr>
          <a:xfrm>
            <a:off x="304800" y="6705600"/>
            <a:ext cx="9550400" cy="609600"/>
          </a:xfrm>
          <a:prstGeom prst="rect">
            <a:avLst/>
          </a:prstGeom>
          <a:noFill/>
          <a:ln>
            <a:noFill/>
          </a:ln>
        </p:spPr>
        <p:txBody>
          <a:bodyPr anchorCtr="0" anchor="t" bIns="91425" lIns="91425" spcFirstLastPara="1" rIns="91425" wrap="square" tIns="91425">
            <a:noAutofit/>
          </a:bodyPr>
          <a:lstStyle>
            <a:lvl1pPr indent="-431800" lvl="0" marL="457200" algn="ctr">
              <a:spcBef>
                <a:spcPts val="0"/>
              </a:spcBef>
              <a:spcAft>
                <a:spcPts val="0"/>
              </a:spcAft>
              <a:buSzPts val="3200"/>
              <a:buChar char="●"/>
              <a:defRPr sz="3200"/>
            </a:lvl1pPr>
            <a:lvl2pPr indent="-431800" lvl="1" marL="914400" algn="ctr">
              <a:spcBef>
                <a:spcPts val="0"/>
              </a:spcBef>
              <a:spcAft>
                <a:spcPts val="0"/>
              </a:spcAft>
              <a:buSzPts val="3200"/>
              <a:buChar char="○"/>
              <a:defRPr sz="3200"/>
            </a:lvl2pPr>
            <a:lvl3pPr indent="-431800" lvl="2" marL="1371600" algn="ctr">
              <a:spcBef>
                <a:spcPts val="0"/>
              </a:spcBef>
              <a:spcAft>
                <a:spcPts val="0"/>
              </a:spcAft>
              <a:buSzPts val="3200"/>
              <a:buChar char="■"/>
              <a:defRPr sz="3200"/>
            </a:lvl3pPr>
            <a:lvl4pPr indent="-431800" lvl="3" marL="1828800" algn="ctr">
              <a:spcBef>
                <a:spcPts val="0"/>
              </a:spcBef>
              <a:spcAft>
                <a:spcPts val="0"/>
              </a:spcAft>
              <a:buSzPts val="3200"/>
              <a:buChar char="●"/>
              <a:defRPr sz="3200"/>
            </a:lvl4pPr>
            <a:lvl5pPr indent="-431800" lvl="4" marL="2286000" algn="ctr">
              <a:spcBef>
                <a:spcPts val="0"/>
              </a:spcBef>
              <a:spcAft>
                <a:spcPts val="0"/>
              </a:spcAft>
              <a:buSzPts val="3200"/>
              <a:buChar char="○"/>
              <a:defRPr sz="3200"/>
            </a:lvl5pPr>
            <a:lvl6pPr indent="-431800" lvl="5" marL="2743200" algn="ctr">
              <a:spcBef>
                <a:spcPts val="0"/>
              </a:spcBef>
              <a:spcAft>
                <a:spcPts val="0"/>
              </a:spcAft>
              <a:buSzPts val="3200"/>
              <a:buChar char="■"/>
              <a:defRPr sz="3200"/>
            </a:lvl6pPr>
            <a:lvl7pPr indent="-431800" lvl="6" marL="3200400" algn="ctr">
              <a:spcBef>
                <a:spcPts val="0"/>
              </a:spcBef>
              <a:spcAft>
                <a:spcPts val="0"/>
              </a:spcAft>
              <a:buSzPts val="3200"/>
              <a:buChar char="●"/>
              <a:defRPr sz="3200"/>
            </a:lvl7pPr>
            <a:lvl8pPr indent="-431800" lvl="7" marL="3657600" algn="ctr">
              <a:spcBef>
                <a:spcPts val="0"/>
              </a:spcBef>
              <a:spcAft>
                <a:spcPts val="0"/>
              </a:spcAft>
              <a:buSzPts val="3200"/>
              <a:buChar char="○"/>
              <a:defRPr sz="3200"/>
            </a:lvl8pPr>
            <a:lvl9pPr indent="-431800" lvl="8" marL="4114800" algn="ctr">
              <a:spcBef>
                <a:spcPts val="0"/>
              </a:spcBef>
              <a:spcAft>
                <a:spcPts val="0"/>
              </a:spcAft>
              <a:buSzPts val="3200"/>
              <a:buChar char="■"/>
              <a:defRPr sz="3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2" name="Shape 22"/>
        <p:cNvGrpSpPr/>
        <p:nvPr/>
      </p:nvGrpSpPr>
      <p:grpSpPr>
        <a:xfrm>
          <a:off x="0" y="0"/>
          <a:ext cx="0" cy="0"/>
          <a:chOff x="0" y="0"/>
          <a:chExt cx="0" cy="0"/>
        </a:xfrm>
      </p:grpSpPr>
      <p:sp>
        <p:nvSpPr>
          <p:cNvPr id="23" name="Google Shape;23;p7"/>
          <p:cNvSpPr txBox="1"/>
          <p:nvPr>
            <p:ph type="ctrTitle"/>
          </p:nvPr>
        </p:nvSpPr>
        <p:spPr>
          <a:xfrm>
            <a:off x="102300" y="2418275"/>
            <a:ext cx="8507575" cy="2009400"/>
          </a:xfrm>
          <a:prstGeom prst="rect">
            <a:avLst/>
          </a:prstGeom>
          <a:noFill/>
          <a:ln>
            <a:noFill/>
          </a:ln>
        </p:spPr>
        <p:txBody>
          <a:bodyPr anchorCtr="0" anchor="ctr" bIns="38100" lIns="38100" spcFirstLastPara="1" rIns="38100" wrap="square" tIns="38100">
            <a:noAutofit/>
          </a:bodyPr>
          <a:lstStyle/>
          <a:p>
            <a:pPr indent="0" lvl="0" marL="0" marR="0" rtl="0" algn="ctr">
              <a:lnSpc>
                <a:spcPct val="120000"/>
              </a:lnSpc>
              <a:spcBef>
                <a:spcPts val="0"/>
              </a:spcBef>
              <a:spcAft>
                <a:spcPts val="0"/>
              </a:spcAft>
              <a:buNone/>
            </a:pPr>
            <a:r>
              <a:rPr b="1" lang="en-US" sz="4444">
                <a:solidFill>
                  <a:srgbClr val="000000"/>
                </a:solidFill>
                <a:latin typeface="Arial"/>
                <a:ea typeface="Arial"/>
                <a:cs typeface="Arial"/>
                <a:sym typeface="Arial"/>
              </a:rPr>
              <a:t>Safe Routes to School</a:t>
            </a:r>
            <a:br>
              <a:rPr b="1" lang="en-US" sz="4444">
                <a:solidFill>
                  <a:srgbClr val="000000"/>
                </a:solidFill>
                <a:latin typeface="Arial"/>
                <a:ea typeface="Arial"/>
                <a:cs typeface="Arial"/>
                <a:sym typeface="Arial"/>
              </a:rPr>
            </a:br>
            <a:r>
              <a:rPr b="1" lang="en-US" sz="4444">
                <a:solidFill>
                  <a:srgbClr val="000000"/>
                </a:solidFill>
                <a:latin typeface="Arial"/>
                <a:ea typeface="Arial"/>
                <a:cs typeface="Arial"/>
                <a:sym typeface="Arial"/>
              </a:rPr>
              <a:t>(SRTS)</a:t>
            </a:r>
            <a:endParaRPr b="1" sz="4444">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7" name="Shape 27"/>
        <p:cNvGrpSpPr/>
        <p:nvPr/>
      </p:nvGrpSpPr>
      <p:grpSpPr>
        <a:xfrm>
          <a:off x="0" y="0"/>
          <a:ext cx="0" cy="0"/>
          <a:chOff x="0" y="0"/>
          <a:chExt cx="0" cy="0"/>
        </a:xfrm>
      </p:grpSpPr>
      <p:sp>
        <p:nvSpPr>
          <p:cNvPr id="28" name="Google Shape;28;p8"/>
          <p:cNvSpPr txBox="1"/>
          <p:nvPr>
            <p:ph type="title"/>
          </p:nvPr>
        </p:nvSpPr>
        <p:spPr>
          <a:xfrm>
            <a:off x="102300" y="897800"/>
            <a:ext cx="10031575" cy="989875"/>
          </a:xfrm>
          <a:prstGeom prst="rect">
            <a:avLst/>
          </a:prstGeom>
          <a:noFill/>
          <a:ln>
            <a:noFill/>
          </a:ln>
        </p:spPr>
        <p:txBody>
          <a:bodyPr anchorCtr="0" anchor="ctr" bIns="38100" lIns="38100" spcFirstLastPara="1" rIns="38100" wrap="square" tIns="38100">
            <a:noAutofit/>
          </a:bodyPr>
          <a:lstStyle/>
          <a:p>
            <a:pPr indent="0" lvl="0" marL="0" marR="0" rtl="0" algn="l">
              <a:lnSpc>
                <a:spcPct val="119886"/>
              </a:lnSpc>
              <a:spcBef>
                <a:spcPts val="0"/>
              </a:spcBef>
              <a:spcAft>
                <a:spcPts val="0"/>
              </a:spcAft>
              <a:buNone/>
            </a:pPr>
            <a:r>
              <a:rPr b="1" lang="en-US" sz="4888">
                <a:solidFill>
                  <a:srgbClr val="000000"/>
                </a:solidFill>
                <a:latin typeface="Arial"/>
                <a:ea typeface="Arial"/>
                <a:cs typeface="Arial"/>
                <a:sym typeface="Arial"/>
              </a:rPr>
              <a:t>Safe Routes to School (SRTS)</a:t>
            </a:r>
            <a:endParaRPr b="1" sz="4888">
              <a:solidFill>
                <a:srgbClr val="000000"/>
              </a:solidFill>
              <a:latin typeface="Arial"/>
              <a:ea typeface="Arial"/>
              <a:cs typeface="Arial"/>
              <a:sym typeface="Arial"/>
            </a:endParaRPr>
          </a:p>
        </p:txBody>
      </p:sp>
      <p:sp>
        <p:nvSpPr>
          <p:cNvPr id="29" name="Google Shape;29;p8"/>
          <p:cNvSpPr txBox="1"/>
          <p:nvPr/>
        </p:nvSpPr>
        <p:spPr>
          <a:xfrm>
            <a:off x="102300" y="1998475"/>
            <a:ext cx="8422900" cy="5392550"/>
          </a:xfrm>
          <a:prstGeom prst="rect">
            <a:avLst/>
          </a:prstGeom>
          <a:noFill/>
          <a:ln>
            <a:noFill/>
          </a:ln>
        </p:spPr>
        <p:txBody>
          <a:bodyPr anchorCtr="0" anchor="t" bIns="38100" lIns="38100" spcFirstLastPara="1" rIns="38100" wrap="square" tIns="38100">
            <a:noAutofit/>
          </a:bodyPr>
          <a:lstStyle/>
          <a:p>
            <a:pPr indent="-220133" lvl="0" marL="381000" marR="0" rtl="0" algn="l">
              <a:lnSpc>
                <a:spcPct val="119791"/>
              </a:lnSpc>
              <a:spcBef>
                <a:spcPts val="0"/>
              </a:spcBef>
              <a:spcAft>
                <a:spcPts val="0"/>
              </a:spcAft>
              <a:buClr>
                <a:srgbClr val="000000"/>
              </a:buClr>
              <a:buSzPts val="2667"/>
              <a:buChar char="●"/>
            </a:pPr>
            <a:r>
              <a:rPr lang="en-US" sz="2666">
                <a:solidFill>
                  <a:srgbClr val="000000"/>
                </a:solidFill>
                <a:latin typeface="Arial"/>
                <a:ea typeface="Arial"/>
                <a:cs typeface="Arial"/>
                <a:sym typeface="Arial"/>
              </a:rPr>
              <a:t>National Safe Routes to School Program was established in 2005</a:t>
            </a:r>
            <a:endParaRPr sz="2666">
              <a:solidFill>
                <a:srgbClr val="000000"/>
              </a:solidFill>
              <a:latin typeface="Arial"/>
              <a:ea typeface="Arial"/>
              <a:cs typeface="Arial"/>
              <a:sym typeface="Arial"/>
            </a:endParaRPr>
          </a:p>
          <a:p>
            <a:pPr indent="-220133" lvl="0" marL="381000" marR="0" rtl="0" algn="l">
              <a:lnSpc>
                <a:spcPct val="119791"/>
              </a:lnSpc>
              <a:spcBef>
                <a:spcPts val="0"/>
              </a:spcBef>
              <a:spcAft>
                <a:spcPts val="0"/>
              </a:spcAft>
              <a:buClr>
                <a:srgbClr val="000000"/>
              </a:buClr>
              <a:buSzPts val="2667"/>
              <a:buChar char="●"/>
            </a:pPr>
            <a:r>
              <a:rPr lang="en-US" sz="2666">
                <a:solidFill>
                  <a:srgbClr val="000000"/>
                </a:solidFill>
                <a:latin typeface="Arial"/>
                <a:ea typeface="Arial"/>
                <a:cs typeface="Arial"/>
                <a:sym typeface="Arial"/>
              </a:rPr>
              <a:t>Federally funded through SAFETEA-LU</a:t>
            </a:r>
            <a:endParaRPr sz="2666">
              <a:solidFill>
                <a:srgbClr val="000000"/>
              </a:solidFill>
              <a:latin typeface="Arial"/>
              <a:ea typeface="Arial"/>
              <a:cs typeface="Arial"/>
              <a:sym typeface="Arial"/>
            </a:endParaRPr>
          </a:p>
          <a:p>
            <a:pPr indent="-220133" lvl="0" marL="381000" marR="0" rtl="0" algn="l">
              <a:lnSpc>
                <a:spcPct val="119791"/>
              </a:lnSpc>
              <a:spcBef>
                <a:spcPts val="0"/>
              </a:spcBef>
              <a:spcAft>
                <a:spcPts val="0"/>
              </a:spcAft>
              <a:buClr>
                <a:srgbClr val="000000"/>
              </a:buClr>
              <a:buSzPts val="2667"/>
              <a:buChar char="●"/>
            </a:pPr>
            <a:r>
              <a:rPr lang="en-US" sz="2666">
                <a:solidFill>
                  <a:srgbClr val="000000"/>
                </a:solidFill>
                <a:latin typeface="Arial"/>
                <a:ea typeface="Arial"/>
                <a:cs typeface="Arial"/>
                <a:sym typeface="Arial"/>
              </a:rPr>
              <a:t>$612 million over FY 2005-2009</a:t>
            </a:r>
            <a:endParaRPr sz="2666">
              <a:solidFill>
                <a:srgbClr val="000000"/>
              </a:solidFill>
              <a:latin typeface="Arial"/>
              <a:ea typeface="Arial"/>
              <a:cs typeface="Arial"/>
              <a:sym typeface="Arial"/>
            </a:endParaRPr>
          </a:p>
        </p:txBody>
      </p:sp>
      <p:sp>
        <p:nvSpPr>
          <p:cNvPr id="30" name="Google Shape;30;p8"/>
          <p:cNvSpPr txBox="1"/>
          <p:nvPr/>
        </p:nvSpPr>
        <p:spPr>
          <a:xfrm>
            <a:off x="1033625" y="4115150"/>
            <a:ext cx="7322250" cy="1102775"/>
          </a:xfrm>
          <a:prstGeom prst="rect">
            <a:avLst/>
          </a:prstGeom>
          <a:noFill/>
          <a:ln>
            <a:noFill/>
          </a:ln>
        </p:spPr>
        <p:txBody>
          <a:bodyPr anchorCtr="0" anchor="t" bIns="38100" lIns="38100" spcFirstLastPara="1" rIns="38100" wrap="square" tIns="38100">
            <a:noAutofit/>
          </a:bodyPr>
          <a:lstStyle/>
          <a:p>
            <a:pPr indent="0" lvl="0" marL="0" marR="0" rtl="0" algn="l">
              <a:lnSpc>
                <a:spcPct val="120000"/>
              </a:lnSpc>
              <a:spcBef>
                <a:spcPts val="0"/>
              </a:spcBef>
              <a:spcAft>
                <a:spcPts val="0"/>
              </a:spcAft>
              <a:buNone/>
            </a:pPr>
            <a:r>
              <a:rPr i="1" lang="en-US" sz="2222">
                <a:solidFill>
                  <a:srgbClr val="000000"/>
                </a:solidFill>
                <a:latin typeface="Arial"/>
                <a:ea typeface="Arial"/>
                <a:cs typeface="Arial"/>
                <a:sym typeface="Arial"/>
              </a:rPr>
              <a:t>Goal: To provide support and funding for changes to communities to make walking and bicycling to school a safe and more popular activity</a:t>
            </a:r>
            <a:endParaRPr i="1" sz="2222">
              <a:solidFill>
                <a:srgbClr val="000000"/>
              </a:solidFill>
              <a:latin typeface="Arial"/>
              <a:ea typeface="Arial"/>
              <a:cs typeface="Arial"/>
              <a:sym typeface="Arial"/>
            </a:endParaRPr>
          </a:p>
        </p:txBody>
      </p:sp>
      <p:pic>
        <p:nvPicPr>
          <p:cNvPr id="31" name="Google Shape;31;p8"/>
          <p:cNvPicPr preferRelativeResize="0"/>
          <p:nvPr/>
        </p:nvPicPr>
        <p:blipFill>
          <a:blip r:embed="rId4">
            <a:alphaModFix/>
          </a:blip>
          <a:stretch>
            <a:fillRect/>
          </a:stretch>
        </p:blipFill>
        <p:spPr>
          <a:xfrm>
            <a:off x="3302000" y="5418650"/>
            <a:ext cx="2286000" cy="1714500"/>
          </a:xfrm>
          <a:prstGeom prst="rect">
            <a:avLst/>
          </a:prstGeom>
          <a:noFill/>
          <a:ln>
            <a:noFill/>
          </a:ln>
        </p:spPr>
      </p:pic>
      <p:sp>
        <p:nvSpPr>
          <p:cNvPr id="32" name="Google Shape;32;p8"/>
          <p:cNvSpPr txBox="1"/>
          <p:nvPr/>
        </p:nvSpPr>
        <p:spPr>
          <a:xfrm>
            <a:off x="2472950" y="7163150"/>
            <a:ext cx="4020250" cy="247275"/>
          </a:xfrm>
          <a:prstGeom prst="rect">
            <a:avLst/>
          </a:prstGeom>
          <a:noFill/>
          <a:ln>
            <a:noFill/>
          </a:ln>
        </p:spPr>
        <p:txBody>
          <a:bodyPr anchorCtr="0" anchor="t" bIns="38100" lIns="38100" spcFirstLastPara="1" rIns="38100" wrap="square" tIns="38100">
            <a:noAutofit/>
          </a:bodyPr>
          <a:lstStyle/>
          <a:p>
            <a:pPr indent="0" lvl="0" marL="0" marR="0" rtl="0" algn="ctr">
              <a:lnSpc>
                <a:spcPct val="120000"/>
              </a:lnSpc>
              <a:spcBef>
                <a:spcPts val="0"/>
              </a:spcBef>
              <a:spcAft>
                <a:spcPts val="0"/>
              </a:spcAft>
              <a:buNone/>
            </a:pPr>
            <a:r>
              <a:rPr lang="en-US" sz="1111">
                <a:solidFill>
                  <a:srgbClr val="000000"/>
                </a:solidFill>
                <a:latin typeface="Arial"/>
                <a:ea typeface="Arial"/>
                <a:cs typeface="Arial"/>
                <a:sym typeface="Arial"/>
              </a:rPr>
              <a:t>Source: www.bikeped.org/Katy Jones</a:t>
            </a:r>
            <a:endParaRPr sz="1111">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6" name="Shape 36"/>
        <p:cNvGrpSpPr/>
        <p:nvPr/>
      </p:nvGrpSpPr>
      <p:grpSpPr>
        <a:xfrm>
          <a:off x="0" y="0"/>
          <a:ext cx="0" cy="0"/>
          <a:chOff x="0" y="0"/>
          <a:chExt cx="0" cy="0"/>
        </a:xfrm>
      </p:grpSpPr>
      <p:sp>
        <p:nvSpPr>
          <p:cNvPr id="37" name="Google Shape;37;p9"/>
          <p:cNvSpPr txBox="1"/>
          <p:nvPr>
            <p:ph type="title"/>
          </p:nvPr>
        </p:nvSpPr>
        <p:spPr>
          <a:xfrm>
            <a:off x="102300" y="1067150"/>
            <a:ext cx="10031575" cy="1787649"/>
          </a:xfrm>
          <a:prstGeom prst="rect">
            <a:avLst/>
          </a:prstGeom>
          <a:noFill/>
          <a:ln>
            <a:noFill/>
          </a:ln>
        </p:spPr>
        <p:txBody>
          <a:bodyPr anchorCtr="0" anchor="ctr" bIns="38100" lIns="38100" spcFirstLastPara="1" rIns="38100" wrap="square" tIns="38100">
            <a:noAutofit/>
          </a:bodyPr>
          <a:lstStyle/>
          <a:p>
            <a:pPr indent="0" lvl="0" marL="0" marR="0" rtl="0" algn="l">
              <a:lnSpc>
                <a:spcPct val="119886"/>
              </a:lnSpc>
              <a:spcBef>
                <a:spcPts val="0"/>
              </a:spcBef>
              <a:spcAft>
                <a:spcPts val="0"/>
              </a:spcAft>
              <a:buNone/>
            </a:pPr>
            <a:r>
              <a:rPr b="1" lang="en-US" sz="4888">
                <a:solidFill>
                  <a:srgbClr val="000000"/>
                </a:solidFill>
                <a:latin typeface="Arial"/>
                <a:ea typeface="Arial"/>
                <a:cs typeface="Arial"/>
                <a:sym typeface="Arial"/>
              </a:rPr>
              <a:t>Safe Routes to School Requirements</a:t>
            </a:r>
            <a:endParaRPr b="1" sz="4888">
              <a:solidFill>
                <a:srgbClr val="000000"/>
              </a:solidFill>
              <a:latin typeface="Arial"/>
              <a:ea typeface="Arial"/>
              <a:cs typeface="Arial"/>
              <a:sym typeface="Arial"/>
            </a:endParaRPr>
          </a:p>
        </p:txBody>
      </p:sp>
      <p:sp>
        <p:nvSpPr>
          <p:cNvPr id="38" name="Google Shape;38;p9"/>
          <p:cNvSpPr txBox="1"/>
          <p:nvPr/>
        </p:nvSpPr>
        <p:spPr>
          <a:xfrm>
            <a:off x="102300" y="2675800"/>
            <a:ext cx="10031575" cy="5392550"/>
          </a:xfrm>
          <a:prstGeom prst="rect">
            <a:avLst/>
          </a:prstGeom>
          <a:noFill/>
          <a:ln>
            <a:noFill/>
          </a:ln>
        </p:spPr>
        <p:txBody>
          <a:bodyPr anchorCtr="0" anchor="t" bIns="38100" lIns="38100" spcFirstLastPara="1" rIns="38100" wrap="square" tIns="38100">
            <a:noAutofit/>
          </a:bodyPr>
          <a:lstStyle/>
          <a:p>
            <a:pPr indent="0" lvl="0" marL="0" marR="0" rtl="0" algn="l">
              <a:lnSpc>
                <a:spcPct val="119791"/>
              </a:lnSpc>
              <a:spcBef>
                <a:spcPts val="0"/>
              </a:spcBef>
              <a:spcAft>
                <a:spcPts val="0"/>
              </a:spcAft>
              <a:buNone/>
            </a:pPr>
            <a:r>
              <a:rPr lang="en-US" sz="2666">
                <a:solidFill>
                  <a:srgbClr val="000000"/>
                </a:solidFill>
                <a:latin typeface="Arial"/>
                <a:ea typeface="Arial"/>
                <a:cs typeface="Arial"/>
                <a:sym typeface="Arial"/>
              </a:rPr>
              <a:t>The 5 E’s:</a:t>
            </a:r>
            <a:endParaRPr sz="2666">
              <a:solidFill>
                <a:srgbClr val="000000"/>
              </a:solidFill>
              <a:latin typeface="Arial"/>
              <a:ea typeface="Arial"/>
              <a:cs typeface="Arial"/>
              <a:sym typeface="Arial"/>
            </a:endParaRPr>
          </a:p>
          <a:p>
            <a:pPr indent="-220133" lvl="0" marL="381000" marR="0" rtl="0" algn="l">
              <a:lnSpc>
                <a:spcPct val="119791"/>
              </a:lnSpc>
              <a:spcBef>
                <a:spcPts val="479"/>
              </a:spcBef>
              <a:spcAft>
                <a:spcPts val="0"/>
              </a:spcAft>
              <a:buClr>
                <a:srgbClr val="000000"/>
              </a:buClr>
              <a:buSzPts val="2667"/>
              <a:buChar char="●"/>
            </a:pPr>
            <a:r>
              <a:rPr lang="en-US" sz="2666">
                <a:solidFill>
                  <a:srgbClr val="000000"/>
                </a:solidFill>
                <a:latin typeface="Arial"/>
                <a:ea typeface="Arial"/>
                <a:cs typeface="Arial"/>
                <a:sym typeface="Arial"/>
              </a:rPr>
              <a:t>Engineering</a:t>
            </a:r>
            <a:endParaRPr sz="2666">
              <a:solidFill>
                <a:srgbClr val="000000"/>
              </a:solidFill>
              <a:latin typeface="Arial"/>
              <a:ea typeface="Arial"/>
              <a:cs typeface="Arial"/>
              <a:sym typeface="Arial"/>
            </a:endParaRPr>
          </a:p>
          <a:p>
            <a:pPr indent="-220133" lvl="0" marL="381000" marR="0" rtl="0" algn="l">
              <a:lnSpc>
                <a:spcPct val="119791"/>
              </a:lnSpc>
              <a:spcBef>
                <a:spcPts val="0"/>
              </a:spcBef>
              <a:spcAft>
                <a:spcPts val="0"/>
              </a:spcAft>
              <a:buClr>
                <a:srgbClr val="000000"/>
              </a:buClr>
              <a:buSzPts val="2667"/>
              <a:buChar char="●"/>
            </a:pPr>
            <a:r>
              <a:rPr lang="en-US" sz="2666">
                <a:solidFill>
                  <a:srgbClr val="000000"/>
                </a:solidFill>
                <a:latin typeface="Arial"/>
                <a:ea typeface="Arial"/>
                <a:cs typeface="Arial"/>
                <a:sym typeface="Arial"/>
              </a:rPr>
              <a:t>Enforcement</a:t>
            </a:r>
            <a:endParaRPr sz="2666">
              <a:solidFill>
                <a:srgbClr val="000000"/>
              </a:solidFill>
              <a:latin typeface="Arial"/>
              <a:ea typeface="Arial"/>
              <a:cs typeface="Arial"/>
              <a:sym typeface="Arial"/>
            </a:endParaRPr>
          </a:p>
          <a:p>
            <a:pPr indent="-220133" lvl="0" marL="381000" marR="0" rtl="0" algn="l">
              <a:lnSpc>
                <a:spcPct val="119791"/>
              </a:lnSpc>
              <a:spcBef>
                <a:spcPts val="0"/>
              </a:spcBef>
              <a:spcAft>
                <a:spcPts val="0"/>
              </a:spcAft>
              <a:buClr>
                <a:srgbClr val="000000"/>
              </a:buClr>
              <a:buSzPts val="2667"/>
              <a:buChar char="●"/>
            </a:pPr>
            <a:r>
              <a:rPr lang="en-US" sz="2666">
                <a:solidFill>
                  <a:srgbClr val="000000"/>
                </a:solidFill>
                <a:latin typeface="Arial"/>
                <a:ea typeface="Arial"/>
                <a:cs typeface="Arial"/>
                <a:sym typeface="Arial"/>
              </a:rPr>
              <a:t>Encouragement</a:t>
            </a:r>
            <a:endParaRPr sz="2666">
              <a:solidFill>
                <a:srgbClr val="000000"/>
              </a:solidFill>
              <a:latin typeface="Arial"/>
              <a:ea typeface="Arial"/>
              <a:cs typeface="Arial"/>
              <a:sym typeface="Arial"/>
            </a:endParaRPr>
          </a:p>
          <a:p>
            <a:pPr indent="-220133" lvl="0" marL="381000" marR="0" rtl="0" algn="l">
              <a:lnSpc>
                <a:spcPct val="119791"/>
              </a:lnSpc>
              <a:spcBef>
                <a:spcPts val="0"/>
              </a:spcBef>
              <a:spcAft>
                <a:spcPts val="0"/>
              </a:spcAft>
              <a:buClr>
                <a:srgbClr val="000000"/>
              </a:buClr>
              <a:buSzPts val="2667"/>
              <a:buChar char="●"/>
            </a:pPr>
            <a:r>
              <a:rPr lang="en-US" sz="2666">
                <a:solidFill>
                  <a:srgbClr val="000000"/>
                </a:solidFill>
                <a:latin typeface="Arial"/>
                <a:ea typeface="Arial"/>
                <a:cs typeface="Arial"/>
                <a:sym typeface="Arial"/>
              </a:rPr>
              <a:t>Education</a:t>
            </a:r>
            <a:endParaRPr sz="2666">
              <a:solidFill>
                <a:srgbClr val="000000"/>
              </a:solidFill>
              <a:latin typeface="Arial"/>
              <a:ea typeface="Arial"/>
              <a:cs typeface="Arial"/>
              <a:sym typeface="Arial"/>
            </a:endParaRPr>
          </a:p>
          <a:p>
            <a:pPr indent="-220133" lvl="0" marL="381000" marR="0" rtl="0" algn="l">
              <a:lnSpc>
                <a:spcPct val="119791"/>
              </a:lnSpc>
              <a:spcBef>
                <a:spcPts val="0"/>
              </a:spcBef>
              <a:spcAft>
                <a:spcPts val="0"/>
              </a:spcAft>
              <a:buClr>
                <a:srgbClr val="000000"/>
              </a:buClr>
              <a:buSzPts val="2667"/>
              <a:buChar char="●"/>
            </a:pPr>
            <a:r>
              <a:rPr lang="en-US" sz="2666">
                <a:solidFill>
                  <a:srgbClr val="000000"/>
                </a:solidFill>
                <a:latin typeface="Arial"/>
                <a:ea typeface="Arial"/>
                <a:cs typeface="Arial"/>
                <a:sym typeface="Arial"/>
              </a:rPr>
              <a:t>Evaluation</a:t>
            </a:r>
            <a:endParaRPr sz="2666">
              <a:solidFill>
                <a:srgbClr val="000000"/>
              </a:solidFill>
              <a:latin typeface="Arial"/>
              <a:ea typeface="Arial"/>
              <a:cs typeface="Arial"/>
              <a:sym typeface="Arial"/>
            </a:endParaRPr>
          </a:p>
        </p:txBody>
      </p:sp>
      <p:pic>
        <p:nvPicPr>
          <p:cNvPr id="39" name="Google Shape;39;p9"/>
          <p:cNvPicPr preferRelativeResize="0"/>
          <p:nvPr/>
        </p:nvPicPr>
        <p:blipFill>
          <a:blip r:embed="rId4">
            <a:alphaModFix/>
          </a:blip>
          <a:stretch>
            <a:fillRect/>
          </a:stretch>
        </p:blipFill>
        <p:spPr>
          <a:xfrm>
            <a:off x="3725325" y="2539975"/>
            <a:ext cx="4233325" cy="3196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3" name="Shape 43"/>
        <p:cNvGrpSpPr/>
        <p:nvPr/>
      </p:nvGrpSpPr>
      <p:grpSpPr>
        <a:xfrm>
          <a:off x="0" y="0"/>
          <a:ext cx="0" cy="0"/>
          <a:chOff x="0" y="0"/>
          <a:chExt cx="0" cy="0"/>
        </a:xfrm>
      </p:grpSpPr>
      <p:sp>
        <p:nvSpPr>
          <p:cNvPr id="44" name="Google Shape;44;p10"/>
          <p:cNvSpPr txBox="1"/>
          <p:nvPr>
            <p:ph type="title"/>
          </p:nvPr>
        </p:nvSpPr>
        <p:spPr>
          <a:xfrm>
            <a:off x="102300" y="897800"/>
            <a:ext cx="10031575" cy="989875"/>
          </a:xfrm>
          <a:prstGeom prst="rect">
            <a:avLst/>
          </a:prstGeom>
          <a:noFill/>
          <a:ln>
            <a:noFill/>
          </a:ln>
        </p:spPr>
        <p:txBody>
          <a:bodyPr anchorCtr="0" anchor="ctr" bIns="38100" lIns="38100" spcFirstLastPara="1" rIns="38100" wrap="square" tIns="38100">
            <a:noAutofit/>
          </a:bodyPr>
          <a:lstStyle/>
          <a:p>
            <a:pPr indent="0" lvl="0" marL="0" marR="0" rtl="0" algn="l">
              <a:lnSpc>
                <a:spcPct val="119886"/>
              </a:lnSpc>
              <a:spcBef>
                <a:spcPts val="0"/>
              </a:spcBef>
              <a:spcAft>
                <a:spcPts val="0"/>
              </a:spcAft>
              <a:buNone/>
            </a:pPr>
            <a:r>
              <a:rPr b="1" lang="en-US" sz="4888">
                <a:solidFill>
                  <a:srgbClr val="000000"/>
                </a:solidFill>
                <a:latin typeface="Arial"/>
                <a:ea typeface="Arial"/>
                <a:cs typeface="Arial"/>
                <a:sym typeface="Arial"/>
              </a:rPr>
              <a:t>Best Practices - Engineering</a:t>
            </a:r>
            <a:endParaRPr b="1" sz="4888">
              <a:solidFill>
                <a:srgbClr val="000000"/>
              </a:solidFill>
              <a:latin typeface="Arial"/>
              <a:ea typeface="Arial"/>
              <a:cs typeface="Arial"/>
              <a:sym typeface="Arial"/>
            </a:endParaRPr>
          </a:p>
        </p:txBody>
      </p:sp>
      <p:sp>
        <p:nvSpPr>
          <p:cNvPr id="45" name="Google Shape;45;p10"/>
          <p:cNvSpPr txBox="1"/>
          <p:nvPr/>
        </p:nvSpPr>
        <p:spPr>
          <a:xfrm>
            <a:off x="102300" y="1913800"/>
            <a:ext cx="8338250" cy="5392550"/>
          </a:xfrm>
          <a:prstGeom prst="rect">
            <a:avLst/>
          </a:prstGeom>
          <a:noFill/>
          <a:ln>
            <a:noFill/>
          </a:ln>
        </p:spPr>
        <p:txBody>
          <a:bodyPr anchorCtr="0" anchor="t" bIns="38100" lIns="38100" spcFirstLastPara="1" rIns="38100" wrap="square" tIns="38100">
            <a:noAutofit/>
          </a:bodyPr>
          <a:lstStyle/>
          <a:p>
            <a:pPr indent="-220133" lvl="0" marL="381000" marR="0" rtl="0" algn="l">
              <a:lnSpc>
                <a:spcPct val="119791"/>
              </a:lnSpc>
              <a:spcBef>
                <a:spcPts val="0"/>
              </a:spcBef>
              <a:spcAft>
                <a:spcPts val="0"/>
              </a:spcAft>
              <a:buClr>
                <a:srgbClr val="000000"/>
              </a:buClr>
              <a:buSzPts val="2667"/>
              <a:buChar char="●"/>
            </a:pPr>
            <a:r>
              <a:rPr lang="en-US" sz="2666">
                <a:solidFill>
                  <a:srgbClr val="000000"/>
                </a:solidFill>
                <a:latin typeface="Arial"/>
                <a:ea typeface="Arial"/>
                <a:cs typeface="Arial"/>
                <a:sym typeface="Arial"/>
              </a:rPr>
              <a:t>Sidewalks </a:t>
            </a:r>
            <a:endParaRPr sz="2666">
              <a:solidFill>
                <a:srgbClr val="000000"/>
              </a:solidFill>
              <a:latin typeface="Arial"/>
              <a:ea typeface="Arial"/>
              <a:cs typeface="Arial"/>
              <a:sym typeface="Arial"/>
            </a:endParaRPr>
          </a:p>
          <a:p>
            <a:pPr indent="0" lvl="0" marL="0" marR="0" rtl="0" algn="l">
              <a:lnSpc>
                <a:spcPct val="119791"/>
              </a:lnSpc>
              <a:spcBef>
                <a:spcPts val="479"/>
              </a:spcBef>
              <a:spcAft>
                <a:spcPts val="0"/>
              </a:spcAft>
              <a:buNone/>
            </a:pPr>
            <a:r>
              <a:rPr i="1" lang="en-US" sz="2222">
                <a:solidFill>
                  <a:srgbClr val="000000"/>
                </a:solidFill>
                <a:latin typeface="Arial"/>
                <a:ea typeface="Arial"/>
                <a:cs typeface="Arial"/>
                <a:sym typeface="Arial"/>
              </a:rPr>
              <a:t>Constructing sidewalks on streets near schools can drastically increase pedestrian safety for children and their families. Studies reveal that pedestrians are more than twice as likely to be struck by a vehicle in locations without sidewalks.</a:t>
            </a:r>
            <a:endParaRPr i="1" sz="2222">
              <a:solidFill>
                <a:srgbClr val="000000"/>
              </a:solidFill>
              <a:latin typeface="Arial"/>
              <a:ea typeface="Arial"/>
              <a:cs typeface="Arial"/>
              <a:sym typeface="Arial"/>
            </a:endParaRPr>
          </a:p>
          <a:p>
            <a:pPr indent="0" lvl="0" marL="0" marR="0" rtl="0" algn="l">
              <a:lnSpc>
                <a:spcPct val="120312"/>
              </a:lnSpc>
              <a:spcBef>
                <a:spcPts val="323"/>
              </a:spcBef>
              <a:spcAft>
                <a:spcPts val="0"/>
              </a:spcAft>
              <a:buNone/>
            </a:pPr>
            <a:r>
              <a:rPr i="1" lang="en-US" sz="1555">
                <a:solidFill>
                  <a:srgbClr val="000000"/>
                </a:solidFill>
                <a:latin typeface="Arial"/>
                <a:ea typeface="Arial"/>
                <a:cs typeface="Arial"/>
                <a:sym typeface="Arial"/>
              </a:rPr>
              <a:t>Safe Routes to School: Putting Safety First (2009)</a:t>
            </a:r>
            <a:endParaRPr i="1" sz="1555">
              <a:solidFill>
                <a:srgbClr val="000000"/>
              </a:solidFill>
              <a:latin typeface="Arial"/>
              <a:ea typeface="Arial"/>
              <a:cs typeface="Arial"/>
              <a:sym typeface="Arial"/>
            </a:endParaRPr>
          </a:p>
          <a:p>
            <a:pPr indent="-220133" lvl="0" marL="381000" marR="0" rtl="0" algn="l">
              <a:lnSpc>
                <a:spcPct val="119791"/>
              </a:lnSpc>
              <a:spcBef>
                <a:spcPts val="479"/>
              </a:spcBef>
              <a:spcAft>
                <a:spcPts val="0"/>
              </a:spcAft>
              <a:buClr>
                <a:srgbClr val="000000"/>
              </a:buClr>
              <a:buSzPts val="2667"/>
              <a:buChar char="●"/>
            </a:pPr>
            <a:r>
              <a:rPr lang="en-US" sz="2666">
                <a:solidFill>
                  <a:srgbClr val="000000"/>
                </a:solidFill>
                <a:latin typeface="Arial"/>
                <a:ea typeface="Arial"/>
                <a:cs typeface="Arial"/>
                <a:sym typeface="Arial"/>
              </a:rPr>
              <a:t>Pavement Markings/Signage</a:t>
            </a:r>
            <a:endParaRPr sz="2666">
              <a:solidFill>
                <a:srgbClr val="000000"/>
              </a:solidFill>
              <a:latin typeface="Arial"/>
              <a:ea typeface="Arial"/>
              <a:cs typeface="Arial"/>
              <a:sym typeface="Arial"/>
            </a:endParaRPr>
          </a:p>
          <a:p>
            <a:pPr indent="-220133" lvl="0" marL="381000" marR="0" rtl="0" algn="l">
              <a:lnSpc>
                <a:spcPct val="119791"/>
              </a:lnSpc>
              <a:spcBef>
                <a:spcPts val="0"/>
              </a:spcBef>
              <a:spcAft>
                <a:spcPts val="0"/>
              </a:spcAft>
              <a:buClr>
                <a:srgbClr val="000000"/>
              </a:buClr>
              <a:buSzPts val="2667"/>
              <a:buChar char="●"/>
            </a:pPr>
            <a:r>
              <a:rPr lang="en-US" sz="2666">
                <a:solidFill>
                  <a:srgbClr val="000000"/>
                </a:solidFill>
                <a:latin typeface="Arial"/>
                <a:ea typeface="Arial"/>
                <a:cs typeface="Arial"/>
                <a:sym typeface="Arial"/>
              </a:rPr>
              <a:t>Traffic Calming </a:t>
            </a:r>
            <a:endParaRPr sz="2666">
              <a:solidFill>
                <a:srgbClr val="000000"/>
              </a:solidFill>
              <a:latin typeface="Arial"/>
              <a:ea typeface="Arial"/>
              <a:cs typeface="Arial"/>
              <a:sym typeface="Arial"/>
            </a:endParaRPr>
          </a:p>
          <a:p>
            <a:pPr indent="0" lvl="0" marL="0" marR="0" rtl="0" algn="l">
              <a:lnSpc>
                <a:spcPct val="120089"/>
              </a:lnSpc>
              <a:spcBef>
                <a:spcPts val="563"/>
              </a:spcBef>
              <a:spcAft>
                <a:spcPts val="0"/>
              </a:spcAft>
              <a:buNone/>
            </a:pPr>
            <a:r>
              <a:rPr i="1" lang="en-US" sz="2222">
                <a:solidFill>
                  <a:srgbClr val="000000"/>
                </a:solidFill>
                <a:latin typeface="Arial"/>
                <a:ea typeface="Arial"/>
                <a:cs typeface="Arial"/>
                <a:sym typeface="Arial"/>
              </a:rPr>
              <a:t>Infrastructure improvements for traffic calming have been shown to reduce the risk of pedestrian-vehicle conflicts by 25-66%.</a:t>
            </a:r>
            <a:endParaRPr i="1" sz="2222">
              <a:solidFill>
                <a:srgbClr val="000000"/>
              </a:solidFill>
              <a:latin typeface="Arial"/>
              <a:ea typeface="Arial"/>
              <a:cs typeface="Arial"/>
              <a:sym typeface="Arial"/>
            </a:endParaRPr>
          </a:p>
          <a:p>
            <a:pPr indent="0" lvl="0" marL="0" marR="0" rtl="0" algn="l">
              <a:lnSpc>
                <a:spcPct val="120312"/>
              </a:lnSpc>
              <a:spcBef>
                <a:spcPts val="323"/>
              </a:spcBef>
              <a:spcAft>
                <a:spcPts val="0"/>
              </a:spcAft>
              <a:buNone/>
            </a:pPr>
            <a:r>
              <a:rPr i="1" lang="en-US" sz="1555">
                <a:solidFill>
                  <a:srgbClr val="000000"/>
                </a:solidFill>
                <a:latin typeface="Arial"/>
                <a:ea typeface="Arial"/>
                <a:cs typeface="Arial"/>
                <a:sym typeface="Arial"/>
              </a:rPr>
              <a:t>Safe Routes to School State Network Project: Final Report 2007-2009 (2009)</a:t>
            </a:r>
            <a:endParaRPr i="1" sz="1555">
              <a:solidFill>
                <a:srgbClr val="000000"/>
              </a:solidFill>
              <a:latin typeface="Arial"/>
              <a:ea typeface="Arial"/>
              <a:cs typeface="Arial"/>
              <a:sym typeface="Arial"/>
            </a:endParaRPr>
          </a:p>
          <a:p>
            <a:pPr indent="-220133" lvl="0" marL="381000" marR="0" rtl="0" algn="l">
              <a:lnSpc>
                <a:spcPct val="119791"/>
              </a:lnSpc>
              <a:spcBef>
                <a:spcPts val="479"/>
              </a:spcBef>
              <a:spcAft>
                <a:spcPts val="0"/>
              </a:spcAft>
              <a:buClr>
                <a:srgbClr val="000000"/>
              </a:buClr>
              <a:buSzPts val="2667"/>
              <a:buChar char="●"/>
            </a:pPr>
            <a:r>
              <a:rPr lang="en-US" sz="2666">
                <a:solidFill>
                  <a:srgbClr val="000000"/>
                </a:solidFill>
                <a:latin typeface="Arial"/>
                <a:ea typeface="Arial"/>
                <a:cs typeface="Arial"/>
                <a:sym typeface="Arial"/>
              </a:rPr>
              <a:t>Network approach (complete streets)</a:t>
            </a:r>
            <a:endParaRPr sz="2666">
              <a:solidFill>
                <a:srgbClr val="000000"/>
              </a:solidFill>
              <a:latin typeface="Arial"/>
              <a:ea typeface="Arial"/>
              <a:cs typeface="Arial"/>
              <a:sym typeface="Arial"/>
            </a:endParaRPr>
          </a:p>
          <a:p>
            <a:pPr indent="0" lvl="0" marL="0" marR="0" rtl="0" algn="l">
              <a:lnSpc>
                <a:spcPct val="119642"/>
              </a:lnSpc>
              <a:spcBef>
                <a:spcPts val="281"/>
              </a:spcBef>
              <a:spcAft>
                <a:spcPts val="0"/>
              </a:spcAft>
              <a:buNone/>
            </a:pPr>
            <a:r>
              <a:t/>
            </a:r>
            <a:endParaRPr i="1" sz="1555">
              <a:solidFill>
                <a:srgbClr val="000000"/>
              </a:solidFill>
              <a:latin typeface="Arial"/>
              <a:ea typeface="Arial"/>
              <a:cs typeface="Arial"/>
              <a:sym typeface="Arial"/>
            </a:endParaRPr>
          </a:p>
          <a:p>
            <a:pPr indent="0" lvl="0" marL="0" marR="0" rtl="0" algn="l">
              <a:lnSpc>
                <a:spcPct val="119642"/>
              </a:lnSpc>
              <a:spcBef>
                <a:spcPts val="281"/>
              </a:spcBef>
              <a:spcAft>
                <a:spcPts val="0"/>
              </a:spcAft>
              <a:buNone/>
            </a:pPr>
            <a:r>
              <a:t/>
            </a:r>
            <a:endParaRPr i="1" sz="1555">
              <a:solidFill>
                <a:srgbClr val="000000"/>
              </a:solidFill>
              <a:latin typeface="Arial"/>
              <a:ea typeface="Arial"/>
              <a:cs typeface="Arial"/>
              <a:sym typeface="Arial"/>
            </a:endParaRPr>
          </a:p>
          <a:p>
            <a:pPr indent="0" lvl="0" marL="0" marR="0" rtl="0" algn="l">
              <a:lnSpc>
                <a:spcPct val="119642"/>
              </a:lnSpc>
              <a:spcBef>
                <a:spcPts val="281"/>
              </a:spcBef>
              <a:spcAft>
                <a:spcPts val="0"/>
              </a:spcAft>
              <a:buNone/>
            </a:pPr>
            <a:r>
              <a:t/>
            </a:r>
            <a:endParaRPr sz="1555">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9" name="Shape 49"/>
        <p:cNvGrpSpPr/>
        <p:nvPr/>
      </p:nvGrpSpPr>
      <p:grpSpPr>
        <a:xfrm>
          <a:off x="0" y="0"/>
          <a:ext cx="0" cy="0"/>
          <a:chOff x="0" y="0"/>
          <a:chExt cx="0" cy="0"/>
        </a:xfrm>
      </p:grpSpPr>
      <p:sp>
        <p:nvSpPr>
          <p:cNvPr id="50" name="Google Shape;50;p11"/>
          <p:cNvSpPr txBox="1"/>
          <p:nvPr>
            <p:ph type="title"/>
          </p:nvPr>
        </p:nvSpPr>
        <p:spPr>
          <a:xfrm>
            <a:off x="102300" y="897800"/>
            <a:ext cx="10031575" cy="989875"/>
          </a:xfrm>
          <a:prstGeom prst="rect">
            <a:avLst/>
          </a:prstGeom>
          <a:noFill/>
          <a:ln>
            <a:noFill/>
          </a:ln>
        </p:spPr>
        <p:txBody>
          <a:bodyPr anchorCtr="0" anchor="ctr" bIns="38100" lIns="38100" spcFirstLastPara="1" rIns="38100" wrap="square" tIns="38100">
            <a:noAutofit/>
          </a:bodyPr>
          <a:lstStyle/>
          <a:p>
            <a:pPr indent="0" lvl="0" marL="0" marR="0" rtl="0" algn="l">
              <a:lnSpc>
                <a:spcPct val="119886"/>
              </a:lnSpc>
              <a:spcBef>
                <a:spcPts val="0"/>
              </a:spcBef>
              <a:spcAft>
                <a:spcPts val="0"/>
              </a:spcAft>
              <a:buNone/>
            </a:pPr>
            <a:r>
              <a:rPr b="1" lang="en-US" sz="4888">
                <a:solidFill>
                  <a:srgbClr val="000000"/>
                </a:solidFill>
                <a:latin typeface="Arial"/>
                <a:ea typeface="Arial"/>
                <a:cs typeface="Arial"/>
                <a:sym typeface="Arial"/>
              </a:rPr>
              <a:t>Best Practices - Enforcement</a:t>
            </a:r>
            <a:endParaRPr b="1" sz="4888">
              <a:solidFill>
                <a:srgbClr val="000000"/>
              </a:solidFill>
              <a:latin typeface="Arial"/>
              <a:ea typeface="Arial"/>
              <a:cs typeface="Arial"/>
              <a:sym typeface="Arial"/>
            </a:endParaRPr>
          </a:p>
        </p:txBody>
      </p:sp>
      <p:sp>
        <p:nvSpPr>
          <p:cNvPr id="51" name="Google Shape;51;p11"/>
          <p:cNvSpPr txBox="1"/>
          <p:nvPr/>
        </p:nvSpPr>
        <p:spPr>
          <a:xfrm>
            <a:off x="102300" y="1998475"/>
            <a:ext cx="7576250" cy="5392550"/>
          </a:xfrm>
          <a:prstGeom prst="rect">
            <a:avLst/>
          </a:prstGeom>
          <a:noFill/>
          <a:ln>
            <a:noFill/>
          </a:ln>
        </p:spPr>
        <p:txBody>
          <a:bodyPr anchorCtr="0" anchor="t" bIns="38100" lIns="38100" spcFirstLastPara="1" rIns="38100" wrap="square" tIns="38100">
            <a:noAutofit/>
          </a:bodyPr>
          <a:lstStyle/>
          <a:p>
            <a:pPr indent="-276577" lvl="0" marL="381000" marR="0" rtl="0" algn="l">
              <a:lnSpc>
                <a:spcPct val="119921"/>
              </a:lnSpc>
              <a:spcBef>
                <a:spcPts val="0"/>
              </a:spcBef>
              <a:spcAft>
                <a:spcPts val="0"/>
              </a:spcAft>
              <a:buClr>
                <a:srgbClr val="000000"/>
              </a:buClr>
              <a:buSzPts val="3556"/>
              <a:buChar char="●"/>
            </a:pPr>
            <a:r>
              <a:rPr lang="en-US" sz="3555">
                <a:solidFill>
                  <a:srgbClr val="000000"/>
                </a:solidFill>
                <a:latin typeface="Arial"/>
                <a:ea typeface="Arial"/>
                <a:cs typeface="Arial"/>
                <a:sym typeface="Arial"/>
              </a:rPr>
              <a:t>Very effective when police are present</a:t>
            </a:r>
            <a:endParaRPr sz="3555">
              <a:solidFill>
                <a:srgbClr val="000000"/>
              </a:solidFill>
              <a:latin typeface="Arial"/>
              <a:ea typeface="Arial"/>
              <a:cs typeface="Arial"/>
              <a:sym typeface="Arial"/>
            </a:endParaRPr>
          </a:p>
          <a:p>
            <a:pPr indent="0" lvl="0" marL="0" marR="0" rtl="0" algn="l">
              <a:lnSpc>
                <a:spcPct val="119921"/>
              </a:lnSpc>
              <a:spcBef>
                <a:spcPts val="635"/>
              </a:spcBef>
              <a:spcAft>
                <a:spcPts val="0"/>
              </a:spcAft>
              <a:buNone/>
            </a:pPr>
            <a:r>
              <a:t/>
            </a:r>
            <a:endParaRPr sz="3555">
              <a:solidFill>
                <a:srgbClr val="000000"/>
              </a:solidFill>
              <a:latin typeface="Arial"/>
              <a:ea typeface="Arial"/>
              <a:cs typeface="Arial"/>
              <a:sym typeface="Arial"/>
            </a:endParaRPr>
          </a:p>
          <a:p>
            <a:pPr indent="-276577" lvl="0" marL="381000" marR="0" rtl="0" algn="l">
              <a:lnSpc>
                <a:spcPct val="119921"/>
              </a:lnSpc>
              <a:spcBef>
                <a:spcPts val="635"/>
              </a:spcBef>
              <a:spcAft>
                <a:spcPts val="0"/>
              </a:spcAft>
              <a:buClr>
                <a:srgbClr val="000000"/>
              </a:buClr>
              <a:buSzPts val="3556"/>
              <a:buChar char="●"/>
            </a:pPr>
            <a:r>
              <a:rPr lang="en-US" sz="3555">
                <a:solidFill>
                  <a:srgbClr val="000000"/>
                </a:solidFill>
                <a:latin typeface="Arial"/>
                <a:ea typeface="Arial"/>
                <a:cs typeface="Arial"/>
                <a:sym typeface="Arial"/>
              </a:rPr>
              <a:t>Intermittent does not work</a:t>
            </a:r>
            <a:endParaRPr sz="3555">
              <a:solidFill>
                <a:srgbClr val="000000"/>
              </a:solidFill>
              <a:latin typeface="Arial"/>
              <a:ea typeface="Arial"/>
              <a:cs typeface="Arial"/>
              <a:sym typeface="Arial"/>
            </a:endParaRPr>
          </a:p>
        </p:txBody>
      </p:sp>
      <p:pic>
        <p:nvPicPr>
          <p:cNvPr id="52" name="Google Shape;52;p11"/>
          <p:cNvPicPr preferRelativeResize="0"/>
          <p:nvPr/>
        </p:nvPicPr>
        <p:blipFill>
          <a:blip r:embed="rId4">
            <a:alphaModFix/>
          </a:blip>
          <a:stretch>
            <a:fillRect/>
          </a:stretch>
        </p:blipFill>
        <p:spPr>
          <a:xfrm>
            <a:off x="5164650" y="4910650"/>
            <a:ext cx="3217325" cy="2148400"/>
          </a:xfrm>
          <a:prstGeom prst="rect">
            <a:avLst/>
          </a:prstGeom>
          <a:noFill/>
          <a:ln>
            <a:noFill/>
          </a:ln>
        </p:spPr>
      </p:pic>
      <p:pic>
        <p:nvPicPr>
          <p:cNvPr id="53" name="Google Shape;53;p11"/>
          <p:cNvPicPr preferRelativeResize="0"/>
          <p:nvPr/>
        </p:nvPicPr>
        <p:blipFill>
          <a:blip r:embed="rId5">
            <a:alphaModFix/>
          </a:blip>
          <a:stretch>
            <a:fillRect/>
          </a:stretch>
        </p:blipFill>
        <p:spPr>
          <a:xfrm>
            <a:off x="677325" y="4910650"/>
            <a:ext cx="3153825" cy="2116650"/>
          </a:xfrm>
          <a:prstGeom prst="rect">
            <a:avLst/>
          </a:prstGeom>
          <a:noFill/>
          <a:ln>
            <a:noFill/>
          </a:ln>
        </p:spPr>
      </p:pic>
      <p:sp>
        <p:nvSpPr>
          <p:cNvPr id="54" name="Google Shape;54;p11"/>
          <p:cNvSpPr txBox="1"/>
          <p:nvPr/>
        </p:nvSpPr>
        <p:spPr>
          <a:xfrm>
            <a:off x="4843625" y="7143750"/>
            <a:ext cx="4020250" cy="247275"/>
          </a:xfrm>
          <a:prstGeom prst="rect">
            <a:avLst/>
          </a:prstGeom>
          <a:noFill/>
          <a:ln>
            <a:noFill/>
          </a:ln>
        </p:spPr>
        <p:txBody>
          <a:bodyPr anchorCtr="0" anchor="t" bIns="38100" lIns="38100" spcFirstLastPara="1" rIns="38100" wrap="square" tIns="38100">
            <a:noAutofit/>
          </a:bodyPr>
          <a:lstStyle/>
          <a:p>
            <a:pPr indent="0" lvl="0" marL="0" marR="0" rtl="0" algn="ctr">
              <a:lnSpc>
                <a:spcPct val="120000"/>
              </a:lnSpc>
              <a:spcBef>
                <a:spcPts val="0"/>
              </a:spcBef>
              <a:spcAft>
                <a:spcPts val="0"/>
              </a:spcAft>
              <a:buNone/>
            </a:pPr>
            <a:r>
              <a:rPr lang="en-US" sz="1111">
                <a:solidFill>
                  <a:srgbClr val="000000"/>
                </a:solidFill>
                <a:latin typeface="Arial"/>
                <a:ea typeface="Arial"/>
                <a:cs typeface="Arial"/>
                <a:sym typeface="Arial"/>
              </a:rPr>
              <a:t>Source: www.bikeped.org/Dan Burden</a:t>
            </a:r>
            <a:endParaRPr sz="1111">
              <a:solidFill>
                <a:srgbClr val="000000"/>
              </a:solidFill>
              <a:latin typeface="Arial"/>
              <a:ea typeface="Arial"/>
              <a:cs typeface="Arial"/>
              <a:sym typeface="Arial"/>
            </a:endParaRPr>
          </a:p>
        </p:txBody>
      </p:sp>
      <p:sp>
        <p:nvSpPr>
          <p:cNvPr id="55" name="Google Shape;55;p11"/>
          <p:cNvSpPr txBox="1"/>
          <p:nvPr/>
        </p:nvSpPr>
        <p:spPr>
          <a:xfrm>
            <a:off x="186950" y="7143750"/>
            <a:ext cx="4020250" cy="247275"/>
          </a:xfrm>
          <a:prstGeom prst="rect">
            <a:avLst/>
          </a:prstGeom>
          <a:noFill/>
          <a:ln>
            <a:noFill/>
          </a:ln>
        </p:spPr>
        <p:txBody>
          <a:bodyPr anchorCtr="0" anchor="t" bIns="38100" lIns="38100" spcFirstLastPara="1" rIns="38100" wrap="square" tIns="38100">
            <a:noAutofit/>
          </a:bodyPr>
          <a:lstStyle/>
          <a:p>
            <a:pPr indent="0" lvl="0" marL="0" marR="0" rtl="0" algn="ctr">
              <a:lnSpc>
                <a:spcPct val="120000"/>
              </a:lnSpc>
              <a:spcBef>
                <a:spcPts val="0"/>
              </a:spcBef>
              <a:spcAft>
                <a:spcPts val="0"/>
              </a:spcAft>
              <a:buNone/>
            </a:pPr>
            <a:r>
              <a:rPr lang="en-US" sz="1111">
                <a:solidFill>
                  <a:srgbClr val="000000"/>
                </a:solidFill>
                <a:latin typeface="Arial"/>
                <a:ea typeface="Arial"/>
                <a:cs typeface="Arial"/>
                <a:sym typeface="Arial"/>
              </a:rPr>
              <a:t>Source: www.bikeped.org/Dan Burden</a:t>
            </a:r>
            <a:endParaRPr sz="1111">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2"/>
          <p:cNvSpPr txBox="1"/>
          <p:nvPr>
            <p:ph type="title"/>
          </p:nvPr>
        </p:nvSpPr>
        <p:spPr>
          <a:xfrm>
            <a:off x="102300" y="897800"/>
            <a:ext cx="10031575" cy="989875"/>
          </a:xfrm>
          <a:prstGeom prst="rect">
            <a:avLst/>
          </a:prstGeom>
          <a:noFill/>
          <a:ln>
            <a:noFill/>
          </a:ln>
        </p:spPr>
        <p:txBody>
          <a:bodyPr anchorCtr="0" anchor="ctr" bIns="38100" lIns="38100" spcFirstLastPara="1" rIns="38100" wrap="square" tIns="38100">
            <a:noAutofit/>
          </a:bodyPr>
          <a:lstStyle/>
          <a:p>
            <a:pPr indent="0" lvl="0" marL="0" marR="0" rtl="0" algn="l">
              <a:lnSpc>
                <a:spcPct val="119886"/>
              </a:lnSpc>
              <a:spcBef>
                <a:spcPts val="0"/>
              </a:spcBef>
              <a:spcAft>
                <a:spcPts val="0"/>
              </a:spcAft>
              <a:buNone/>
            </a:pPr>
            <a:r>
              <a:rPr b="1" lang="en-US" sz="4888">
                <a:solidFill>
                  <a:srgbClr val="000000"/>
                </a:solidFill>
                <a:latin typeface="Arial"/>
                <a:ea typeface="Arial"/>
                <a:cs typeface="Arial"/>
                <a:sym typeface="Arial"/>
              </a:rPr>
              <a:t>Best Practices - Encouragement</a:t>
            </a:r>
            <a:endParaRPr b="1" sz="4888">
              <a:solidFill>
                <a:srgbClr val="000000"/>
              </a:solidFill>
              <a:latin typeface="Arial"/>
              <a:ea typeface="Arial"/>
              <a:cs typeface="Arial"/>
              <a:sym typeface="Arial"/>
            </a:endParaRPr>
          </a:p>
        </p:txBody>
      </p:sp>
      <p:sp>
        <p:nvSpPr>
          <p:cNvPr id="61" name="Google Shape;61;p12"/>
          <p:cNvSpPr txBox="1"/>
          <p:nvPr/>
        </p:nvSpPr>
        <p:spPr>
          <a:xfrm>
            <a:off x="102300" y="1998475"/>
            <a:ext cx="5036250" cy="5392550"/>
          </a:xfrm>
          <a:prstGeom prst="rect">
            <a:avLst/>
          </a:prstGeom>
          <a:noFill/>
          <a:ln>
            <a:noFill/>
          </a:ln>
        </p:spPr>
        <p:txBody>
          <a:bodyPr anchorCtr="0" anchor="t" bIns="38100" lIns="38100" spcFirstLastPara="1" rIns="38100" wrap="square" tIns="38100">
            <a:noAutofit/>
          </a:bodyPr>
          <a:lstStyle/>
          <a:p>
            <a:pPr indent="-276577" lvl="0" marL="381000" marR="0" rtl="0" algn="l">
              <a:lnSpc>
                <a:spcPct val="119921"/>
              </a:lnSpc>
              <a:spcBef>
                <a:spcPts val="0"/>
              </a:spcBef>
              <a:spcAft>
                <a:spcPts val="0"/>
              </a:spcAft>
              <a:buClr>
                <a:srgbClr val="000000"/>
              </a:buClr>
              <a:buSzPts val="3556"/>
              <a:buChar char="●"/>
            </a:pPr>
            <a:r>
              <a:rPr lang="en-US" sz="3555">
                <a:solidFill>
                  <a:srgbClr val="000000"/>
                </a:solidFill>
                <a:latin typeface="Arial"/>
                <a:ea typeface="Arial"/>
                <a:cs typeface="Arial"/>
                <a:sym typeface="Arial"/>
              </a:rPr>
              <a:t>Stakeholder engagement</a:t>
            </a:r>
            <a:endParaRPr sz="3555">
              <a:solidFill>
                <a:srgbClr val="000000"/>
              </a:solidFill>
              <a:latin typeface="Arial"/>
              <a:ea typeface="Arial"/>
              <a:cs typeface="Arial"/>
              <a:sym typeface="Arial"/>
            </a:endParaRPr>
          </a:p>
          <a:p>
            <a:pPr indent="0" lvl="0" marL="0" marR="0" rtl="0" algn="l">
              <a:lnSpc>
                <a:spcPct val="119921"/>
              </a:lnSpc>
              <a:spcBef>
                <a:spcPts val="635"/>
              </a:spcBef>
              <a:spcAft>
                <a:spcPts val="0"/>
              </a:spcAft>
              <a:buNone/>
            </a:pPr>
            <a:r>
              <a:t/>
            </a:r>
            <a:endParaRPr sz="3555">
              <a:solidFill>
                <a:srgbClr val="000000"/>
              </a:solidFill>
              <a:latin typeface="Arial"/>
              <a:ea typeface="Arial"/>
              <a:cs typeface="Arial"/>
              <a:sym typeface="Arial"/>
            </a:endParaRPr>
          </a:p>
          <a:p>
            <a:pPr indent="-276577" lvl="0" marL="381000" marR="0" rtl="0" algn="l">
              <a:lnSpc>
                <a:spcPct val="119921"/>
              </a:lnSpc>
              <a:spcBef>
                <a:spcPts val="635"/>
              </a:spcBef>
              <a:spcAft>
                <a:spcPts val="0"/>
              </a:spcAft>
              <a:buClr>
                <a:srgbClr val="000000"/>
              </a:buClr>
              <a:buSzPts val="3556"/>
              <a:buChar char="●"/>
            </a:pPr>
            <a:r>
              <a:rPr lang="en-US" sz="3555">
                <a:solidFill>
                  <a:srgbClr val="000000"/>
                </a:solidFill>
                <a:latin typeface="Arial"/>
                <a:ea typeface="Arial"/>
                <a:cs typeface="Arial"/>
                <a:sym typeface="Arial"/>
              </a:rPr>
              <a:t>Walking school buses</a:t>
            </a:r>
            <a:endParaRPr sz="3555">
              <a:solidFill>
                <a:srgbClr val="000000"/>
              </a:solidFill>
              <a:latin typeface="Arial"/>
              <a:ea typeface="Arial"/>
              <a:cs typeface="Arial"/>
              <a:sym typeface="Arial"/>
            </a:endParaRPr>
          </a:p>
          <a:p>
            <a:pPr indent="0" lvl="0" marL="0" marR="0" rtl="0" algn="l">
              <a:lnSpc>
                <a:spcPct val="119921"/>
              </a:lnSpc>
              <a:spcBef>
                <a:spcPts val="635"/>
              </a:spcBef>
              <a:spcAft>
                <a:spcPts val="0"/>
              </a:spcAft>
              <a:buNone/>
            </a:pPr>
            <a:r>
              <a:t/>
            </a:r>
            <a:endParaRPr sz="3555">
              <a:solidFill>
                <a:srgbClr val="000000"/>
              </a:solidFill>
              <a:latin typeface="Arial"/>
              <a:ea typeface="Arial"/>
              <a:cs typeface="Arial"/>
              <a:sym typeface="Arial"/>
            </a:endParaRPr>
          </a:p>
          <a:p>
            <a:pPr indent="-276577" lvl="0" marL="381000" marR="0" rtl="0" algn="l">
              <a:lnSpc>
                <a:spcPct val="119921"/>
              </a:lnSpc>
              <a:spcBef>
                <a:spcPts val="635"/>
              </a:spcBef>
              <a:spcAft>
                <a:spcPts val="0"/>
              </a:spcAft>
              <a:buClr>
                <a:srgbClr val="000000"/>
              </a:buClr>
              <a:buSzPts val="3556"/>
              <a:buChar char="●"/>
            </a:pPr>
            <a:r>
              <a:rPr lang="en-US" sz="3555">
                <a:solidFill>
                  <a:srgbClr val="000000"/>
                </a:solidFill>
                <a:latin typeface="Arial"/>
                <a:ea typeface="Arial"/>
                <a:cs typeface="Arial"/>
                <a:sym typeface="Arial"/>
              </a:rPr>
              <a:t>Make sure students are actively involved!</a:t>
            </a:r>
            <a:endParaRPr sz="3555">
              <a:solidFill>
                <a:srgbClr val="000000"/>
              </a:solidFill>
              <a:latin typeface="Arial"/>
              <a:ea typeface="Arial"/>
              <a:cs typeface="Arial"/>
              <a:sym typeface="Arial"/>
            </a:endParaRPr>
          </a:p>
        </p:txBody>
      </p:sp>
      <p:pic>
        <p:nvPicPr>
          <p:cNvPr id="62" name="Google Shape;62;p12"/>
          <p:cNvPicPr preferRelativeResize="0"/>
          <p:nvPr/>
        </p:nvPicPr>
        <p:blipFill>
          <a:blip r:embed="rId4">
            <a:alphaModFix/>
          </a:blip>
          <a:stretch>
            <a:fillRect/>
          </a:stretch>
        </p:blipFill>
        <p:spPr>
          <a:xfrm>
            <a:off x="5164650" y="2116650"/>
            <a:ext cx="3259650" cy="4339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Google Shape;67;p13"/>
          <p:cNvSpPr txBox="1"/>
          <p:nvPr>
            <p:ph type="title"/>
          </p:nvPr>
        </p:nvSpPr>
        <p:spPr>
          <a:xfrm>
            <a:off x="102300" y="897800"/>
            <a:ext cx="10031575" cy="989875"/>
          </a:xfrm>
          <a:prstGeom prst="rect">
            <a:avLst/>
          </a:prstGeom>
          <a:noFill/>
          <a:ln>
            <a:noFill/>
          </a:ln>
        </p:spPr>
        <p:txBody>
          <a:bodyPr anchorCtr="0" anchor="ctr" bIns="38100" lIns="38100" spcFirstLastPara="1" rIns="38100" wrap="square" tIns="38100">
            <a:noAutofit/>
          </a:bodyPr>
          <a:lstStyle/>
          <a:p>
            <a:pPr indent="0" lvl="0" marL="0" marR="0" rtl="0" algn="l">
              <a:lnSpc>
                <a:spcPct val="119886"/>
              </a:lnSpc>
              <a:spcBef>
                <a:spcPts val="0"/>
              </a:spcBef>
              <a:spcAft>
                <a:spcPts val="0"/>
              </a:spcAft>
              <a:buNone/>
            </a:pPr>
            <a:r>
              <a:rPr b="1" lang="en-US" sz="4888">
                <a:solidFill>
                  <a:srgbClr val="000000"/>
                </a:solidFill>
                <a:latin typeface="Arial"/>
                <a:ea typeface="Arial"/>
                <a:cs typeface="Arial"/>
                <a:sym typeface="Arial"/>
              </a:rPr>
              <a:t>Best Practices - Education</a:t>
            </a:r>
            <a:endParaRPr b="1" sz="4888">
              <a:solidFill>
                <a:srgbClr val="000000"/>
              </a:solidFill>
              <a:latin typeface="Arial"/>
              <a:ea typeface="Arial"/>
              <a:cs typeface="Arial"/>
              <a:sym typeface="Arial"/>
            </a:endParaRPr>
          </a:p>
        </p:txBody>
      </p:sp>
      <p:sp>
        <p:nvSpPr>
          <p:cNvPr id="68" name="Google Shape;68;p13"/>
          <p:cNvSpPr txBox="1"/>
          <p:nvPr/>
        </p:nvSpPr>
        <p:spPr>
          <a:xfrm>
            <a:off x="102300" y="1998475"/>
            <a:ext cx="10031575" cy="5392550"/>
          </a:xfrm>
          <a:prstGeom prst="rect">
            <a:avLst/>
          </a:prstGeom>
          <a:noFill/>
          <a:ln>
            <a:noFill/>
          </a:ln>
        </p:spPr>
        <p:txBody>
          <a:bodyPr anchorCtr="0" anchor="t" bIns="38100" lIns="38100" spcFirstLastPara="1" rIns="38100" wrap="square" tIns="38100">
            <a:noAutofit/>
          </a:bodyPr>
          <a:lstStyle/>
          <a:p>
            <a:pPr indent="-276577" lvl="0" marL="381000" marR="0" rtl="0" algn="l">
              <a:lnSpc>
                <a:spcPct val="119921"/>
              </a:lnSpc>
              <a:spcBef>
                <a:spcPts val="0"/>
              </a:spcBef>
              <a:spcAft>
                <a:spcPts val="0"/>
              </a:spcAft>
              <a:buClr>
                <a:srgbClr val="000000"/>
              </a:buClr>
              <a:buSzPts val="3556"/>
              <a:buChar char="●"/>
            </a:pPr>
            <a:r>
              <a:rPr lang="en-US" sz="3555">
                <a:solidFill>
                  <a:srgbClr val="000000"/>
                </a:solidFill>
                <a:latin typeface="Arial"/>
                <a:ea typeface="Arial"/>
                <a:cs typeface="Arial"/>
                <a:sym typeface="Arial"/>
              </a:rPr>
              <a:t>Education is necessary at multiple levels</a:t>
            </a:r>
            <a:endParaRPr sz="3555">
              <a:solidFill>
                <a:srgbClr val="000000"/>
              </a:solidFill>
              <a:latin typeface="Arial"/>
              <a:ea typeface="Arial"/>
              <a:cs typeface="Arial"/>
              <a:sym typeface="Arial"/>
            </a:endParaRPr>
          </a:p>
          <a:p>
            <a:pPr indent="-248355" lvl="1" marL="762000" marR="0" rtl="0" algn="l">
              <a:lnSpc>
                <a:spcPct val="120089"/>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Students</a:t>
            </a:r>
            <a:endParaRPr sz="3111">
              <a:solidFill>
                <a:srgbClr val="000000"/>
              </a:solidFill>
              <a:latin typeface="Arial"/>
              <a:ea typeface="Arial"/>
              <a:cs typeface="Arial"/>
              <a:sym typeface="Arial"/>
            </a:endParaRPr>
          </a:p>
          <a:p>
            <a:pPr indent="-248355" lvl="1" marL="762000" marR="0" rtl="0" algn="l">
              <a:lnSpc>
                <a:spcPct val="120089"/>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Parents</a:t>
            </a:r>
            <a:endParaRPr sz="3111">
              <a:solidFill>
                <a:srgbClr val="000000"/>
              </a:solidFill>
              <a:latin typeface="Arial"/>
              <a:ea typeface="Arial"/>
              <a:cs typeface="Arial"/>
              <a:sym typeface="Arial"/>
            </a:endParaRPr>
          </a:p>
          <a:p>
            <a:pPr indent="-248355" lvl="1" marL="762000" marR="0" rtl="0" algn="l">
              <a:lnSpc>
                <a:spcPct val="120089"/>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School officials</a:t>
            </a:r>
            <a:endParaRPr sz="3111">
              <a:solidFill>
                <a:srgbClr val="000000"/>
              </a:solidFill>
              <a:latin typeface="Arial"/>
              <a:ea typeface="Arial"/>
              <a:cs typeface="Arial"/>
              <a:sym typeface="Arial"/>
            </a:endParaRPr>
          </a:p>
          <a:p>
            <a:pPr indent="-248355" lvl="1" marL="762000" marR="0" rtl="0" algn="l">
              <a:lnSpc>
                <a:spcPct val="120089"/>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Community</a:t>
            </a:r>
            <a:endParaRPr sz="3111">
              <a:solidFill>
                <a:srgbClr val="000000"/>
              </a:solidFill>
              <a:latin typeface="Arial"/>
              <a:ea typeface="Arial"/>
              <a:cs typeface="Arial"/>
              <a:sym typeface="Arial"/>
            </a:endParaRPr>
          </a:p>
          <a:p>
            <a:pPr indent="-248355" lvl="1" marL="762000" marR="0" rtl="0" algn="l">
              <a:lnSpc>
                <a:spcPct val="120089"/>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Local officials</a:t>
            </a:r>
            <a:endParaRPr sz="3111">
              <a:solidFill>
                <a:srgbClr val="000000"/>
              </a:solidFill>
              <a:latin typeface="Arial"/>
              <a:ea typeface="Arial"/>
              <a:cs typeface="Arial"/>
              <a:sym typeface="Arial"/>
            </a:endParaRPr>
          </a:p>
        </p:txBody>
      </p:sp>
      <p:pic>
        <p:nvPicPr>
          <p:cNvPr id="69" name="Google Shape;69;p13"/>
          <p:cNvPicPr preferRelativeResize="0"/>
          <p:nvPr/>
        </p:nvPicPr>
        <p:blipFill>
          <a:blip r:embed="rId4">
            <a:alphaModFix/>
          </a:blip>
          <a:stretch>
            <a:fillRect/>
          </a:stretch>
        </p:blipFill>
        <p:spPr>
          <a:xfrm>
            <a:off x="5842000" y="2709325"/>
            <a:ext cx="2614075" cy="3926400"/>
          </a:xfrm>
          <a:prstGeom prst="rect">
            <a:avLst/>
          </a:prstGeom>
          <a:noFill/>
          <a:ln>
            <a:noFill/>
          </a:ln>
        </p:spPr>
      </p:pic>
      <p:sp>
        <p:nvSpPr>
          <p:cNvPr id="70" name="Google Shape;70;p13"/>
          <p:cNvSpPr txBox="1"/>
          <p:nvPr/>
        </p:nvSpPr>
        <p:spPr>
          <a:xfrm>
            <a:off x="5182300" y="6805075"/>
            <a:ext cx="4020250" cy="247275"/>
          </a:xfrm>
          <a:prstGeom prst="rect">
            <a:avLst/>
          </a:prstGeom>
          <a:noFill/>
          <a:ln>
            <a:noFill/>
          </a:ln>
        </p:spPr>
        <p:txBody>
          <a:bodyPr anchorCtr="0" anchor="t" bIns="38100" lIns="38100" spcFirstLastPara="1" rIns="38100" wrap="square" tIns="38100">
            <a:noAutofit/>
          </a:bodyPr>
          <a:lstStyle/>
          <a:p>
            <a:pPr indent="0" lvl="0" marL="0" marR="0" rtl="0" algn="ctr">
              <a:lnSpc>
                <a:spcPct val="120000"/>
              </a:lnSpc>
              <a:spcBef>
                <a:spcPts val="0"/>
              </a:spcBef>
              <a:spcAft>
                <a:spcPts val="0"/>
              </a:spcAft>
              <a:buNone/>
            </a:pPr>
            <a:r>
              <a:rPr lang="en-US" sz="1111">
                <a:solidFill>
                  <a:srgbClr val="000000"/>
                </a:solidFill>
                <a:latin typeface="Arial"/>
                <a:ea typeface="Arial"/>
                <a:cs typeface="Arial"/>
                <a:sym typeface="Arial"/>
              </a:rPr>
              <a:t>Source: www.bikeped.org/Dan Burden</a:t>
            </a:r>
            <a:endParaRPr sz="1111">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4" name="Shape 74"/>
        <p:cNvGrpSpPr/>
        <p:nvPr/>
      </p:nvGrpSpPr>
      <p:grpSpPr>
        <a:xfrm>
          <a:off x="0" y="0"/>
          <a:ext cx="0" cy="0"/>
          <a:chOff x="0" y="0"/>
          <a:chExt cx="0" cy="0"/>
        </a:xfrm>
      </p:grpSpPr>
      <p:sp>
        <p:nvSpPr>
          <p:cNvPr id="75" name="Google Shape;75;p14"/>
          <p:cNvSpPr txBox="1"/>
          <p:nvPr>
            <p:ph type="title"/>
          </p:nvPr>
        </p:nvSpPr>
        <p:spPr>
          <a:xfrm>
            <a:off x="102300" y="897800"/>
            <a:ext cx="10031575" cy="1633538"/>
          </a:xfrm>
          <a:prstGeom prst="rect">
            <a:avLst/>
          </a:prstGeom>
          <a:noFill/>
          <a:ln>
            <a:noFill/>
          </a:ln>
        </p:spPr>
        <p:txBody>
          <a:bodyPr anchorCtr="0" anchor="ctr" bIns="38100" lIns="38100" spcFirstLastPara="1" rIns="38100" wrap="square" tIns="38100">
            <a:noAutofit/>
          </a:bodyPr>
          <a:lstStyle/>
          <a:p>
            <a:pPr indent="0" lvl="0" marL="0" marR="0" rtl="0" algn="l">
              <a:lnSpc>
                <a:spcPct val="120000"/>
              </a:lnSpc>
              <a:spcBef>
                <a:spcPts val="0"/>
              </a:spcBef>
              <a:spcAft>
                <a:spcPts val="0"/>
              </a:spcAft>
              <a:buNone/>
            </a:pPr>
            <a:r>
              <a:rPr b="1" lang="en-US" sz="4444">
                <a:solidFill>
                  <a:srgbClr val="000000"/>
                </a:solidFill>
                <a:latin typeface="Arial"/>
                <a:ea typeface="Arial"/>
                <a:cs typeface="Arial"/>
                <a:sym typeface="Arial"/>
              </a:rPr>
              <a:t>Best Practices – Traffic Control Plans</a:t>
            </a:r>
            <a:endParaRPr b="1" sz="4444">
              <a:solidFill>
                <a:srgbClr val="000000"/>
              </a:solidFill>
              <a:latin typeface="Arial"/>
              <a:ea typeface="Arial"/>
              <a:cs typeface="Arial"/>
              <a:sym typeface="Arial"/>
            </a:endParaRPr>
          </a:p>
        </p:txBody>
      </p:sp>
      <p:sp>
        <p:nvSpPr>
          <p:cNvPr id="76" name="Google Shape;76;p14"/>
          <p:cNvSpPr txBox="1"/>
          <p:nvPr/>
        </p:nvSpPr>
        <p:spPr>
          <a:xfrm>
            <a:off x="102300" y="1998475"/>
            <a:ext cx="10031575" cy="5392550"/>
          </a:xfrm>
          <a:prstGeom prst="rect">
            <a:avLst/>
          </a:prstGeom>
          <a:noFill/>
          <a:ln>
            <a:noFill/>
          </a:ln>
        </p:spPr>
        <p:txBody>
          <a:bodyPr anchorCtr="0" anchor="t" bIns="38100" lIns="38100" spcFirstLastPara="1" rIns="38100" wrap="square" tIns="38100">
            <a:noAutofit/>
          </a:bodyPr>
          <a:lstStyle/>
          <a:p>
            <a:pPr indent="-234244" lvl="0" marL="381000" marR="0" rtl="0" algn="l">
              <a:lnSpc>
                <a:spcPct val="120192"/>
              </a:lnSpc>
              <a:spcBef>
                <a:spcPts val="0"/>
              </a:spcBef>
              <a:spcAft>
                <a:spcPts val="0"/>
              </a:spcAft>
              <a:buClr>
                <a:srgbClr val="000000"/>
              </a:buClr>
              <a:buSzPts val="2889"/>
              <a:buChar char="●"/>
            </a:pPr>
            <a:r>
              <a:rPr lang="en-US" sz="2888">
                <a:solidFill>
                  <a:srgbClr val="000000"/>
                </a:solidFill>
                <a:latin typeface="Arial"/>
                <a:ea typeface="Arial"/>
                <a:cs typeface="Arial"/>
                <a:sym typeface="Arial"/>
              </a:rPr>
              <a:t>Separate automobiles from pedestrians</a:t>
            </a:r>
            <a:endParaRPr sz="2888">
              <a:solidFill>
                <a:srgbClr val="000000"/>
              </a:solidFill>
              <a:latin typeface="Arial"/>
              <a:ea typeface="Arial"/>
              <a:cs typeface="Arial"/>
              <a:sym typeface="Arial"/>
            </a:endParaRPr>
          </a:p>
          <a:p>
            <a:pPr indent="-234244" lvl="0" marL="381000" marR="0" rtl="0" algn="l">
              <a:lnSpc>
                <a:spcPct val="120192"/>
              </a:lnSpc>
              <a:spcBef>
                <a:spcPts val="0"/>
              </a:spcBef>
              <a:spcAft>
                <a:spcPts val="0"/>
              </a:spcAft>
              <a:buClr>
                <a:srgbClr val="000000"/>
              </a:buClr>
              <a:buSzPts val="2889"/>
              <a:buChar char="●"/>
            </a:pPr>
            <a:r>
              <a:rPr lang="en-US" sz="2888">
                <a:solidFill>
                  <a:srgbClr val="000000"/>
                </a:solidFill>
                <a:latin typeface="Arial"/>
                <a:ea typeface="Arial"/>
                <a:cs typeface="Arial"/>
                <a:sym typeface="Arial"/>
              </a:rPr>
              <a:t>Identify specific clear traffic flow patterns</a:t>
            </a:r>
            <a:endParaRPr sz="2888">
              <a:solidFill>
                <a:srgbClr val="000000"/>
              </a:solidFill>
              <a:latin typeface="Arial"/>
              <a:ea typeface="Arial"/>
              <a:cs typeface="Arial"/>
              <a:sym typeface="Arial"/>
            </a:endParaRPr>
          </a:p>
          <a:p>
            <a:pPr indent="-234244" lvl="0" marL="381000" marR="0" rtl="0" algn="l">
              <a:lnSpc>
                <a:spcPct val="120192"/>
              </a:lnSpc>
              <a:spcBef>
                <a:spcPts val="0"/>
              </a:spcBef>
              <a:spcAft>
                <a:spcPts val="0"/>
              </a:spcAft>
              <a:buClr>
                <a:srgbClr val="000000"/>
              </a:buClr>
              <a:buSzPts val="2889"/>
              <a:buChar char="●"/>
            </a:pPr>
            <a:r>
              <a:rPr lang="en-US" sz="2888">
                <a:solidFill>
                  <a:srgbClr val="000000"/>
                </a:solidFill>
                <a:latin typeface="Arial"/>
                <a:ea typeface="Arial"/>
                <a:cs typeface="Arial"/>
                <a:sym typeface="Arial"/>
              </a:rPr>
              <a:t>Include drop off / pick up lane</a:t>
            </a:r>
            <a:endParaRPr sz="2888">
              <a:solidFill>
                <a:srgbClr val="000000"/>
              </a:solidFill>
              <a:latin typeface="Arial"/>
              <a:ea typeface="Arial"/>
              <a:cs typeface="Arial"/>
              <a:sym typeface="Arial"/>
            </a:endParaRPr>
          </a:p>
          <a:p>
            <a:pPr indent="-234244" lvl="0" marL="381000" marR="0" rtl="0" algn="l">
              <a:lnSpc>
                <a:spcPct val="120192"/>
              </a:lnSpc>
              <a:spcBef>
                <a:spcPts val="0"/>
              </a:spcBef>
              <a:spcAft>
                <a:spcPts val="0"/>
              </a:spcAft>
              <a:buClr>
                <a:srgbClr val="000000"/>
              </a:buClr>
              <a:buSzPts val="2889"/>
              <a:buChar char="●"/>
            </a:pPr>
            <a:r>
              <a:rPr lang="en-US" sz="2888">
                <a:solidFill>
                  <a:srgbClr val="000000"/>
                </a:solidFill>
                <a:latin typeface="Arial"/>
                <a:ea typeface="Arial"/>
                <a:cs typeface="Arial"/>
                <a:sym typeface="Arial"/>
              </a:rPr>
              <a:t>Include queuing space (on or off site)</a:t>
            </a:r>
            <a:endParaRPr sz="2888">
              <a:solidFill>
                <a:srgbClr val="000000"/>
              </a:solidFill>
              <a:latin typeface="Arial"/>
              <a:ea typeface="Arial"/>
              <a:cs typeface="Arial"/>
              <a:sym typeface="Arial"/>
            </a:endParaRPr>
          </a:p>
          <a:p>
            <a:pPr indent="-234244" lvl="0" marL="381000" marR="0" rtl="0" algn="l">
              <a:lnSpc>
                <a:spcPct val="120192"/>
              </a:lnSpc>
              <a:spcBef>
                <a:spcPts val="0"/>
              </a:spcBef>
              <a:spcAft>
                <a:spcPts val="0"/>
              </a:spcAft>
              <a:buClr>
                <a:srgbClr val="000000"/>
              </a:buClr>
              <a:buSzPts val="2889"/>
              <a:buChar char="●"/>
            </a:pPr>
            <a:r>
              <a:rPr lang="en-US" sz="2888">
                <a:solidFill>
                  <a:srgbClr val="000000"/>
                </a:solidFill>
                <a:latin typeface="Arial"/>
                <a:ea typeface="Arial"/>
                <a:cs typeface="Arial"/>
                <a:sym typeface="Arial"/>
              </a:rPr>
              <a:t>Identify adult assistants to enforce policies and help students enter and exit</a:t>
            </a:r>
            <a:endParaRPr sz="2888">
              <a:solidFill>
                <a:srgbClr val="000000"/>
              </a:solidFill>
              <a:latin typeface="Arial"/>
              <a:ea typeface="Arial"/>
              <a:cs typeface="Arial"/>
              <a:sym typeface="Arial"/>
            </a:endParaRPr>
          </a:p>
          <a:p>
            <a:pPr indent="-234244" lvl="0" marL="381000" marR="0" rtl="0" algn="l">
              <a:lnSpc>
                <a:spcPct val="120192"/>
              </a:lnSpc>
              <a:spcBef>
                <a:spcPts val="0"/>
              </a:spcBef>
              <a:spcAft>
                <a:spcPts val="0"/>
              </a:spcAft>
              <a:buClr>
                <a:srgbClr val="000000"/>
              </a:buClr>
              <a:buSzPts val="2889"/>
              <a:buChar char="●"/>
            </a:pPr>
            <a:r>
              <a:rPr lang="en-US" sz="2888">
                <a:solidFill>
                  <a:srgbClr val="000000"/>
                </a:solidFill>
                <a:latin typeface="Arial"/>
                <a:ea typeface="Arial"/>
                <a:cs typeface="Arial"/>
                <a:sym typeface="Arial"/>
              </a:rPr>
              <a:t>Provide bus lane to move busses quickly</a:t>
            </a:r>
            <a:endParaRPr sz="2888">
              <a:solidFill>
                <a:srgbClr val="000000"/>
              </a:solidFill>
              <a:latin typeface="Arial"/>
              <a:ea typeface="Arial"/>
              <a:cs typeface="Arial"/>
              <a:sym typeface="Arial"/>
            </a:endParaRPr>
          </a:p>
          <a:p>
            <a:pPr indent="-234244" lvl="0" marL="381000" marR="0" rtl="0" algn="l">
              <a:lnSpc>
                <a:spcPct val="120192"/>
              </a:lnSpc>
              <a:spcBef>
                <a:spcPts val="0"/>
              </a:spcBef>
              <a:spcAft>
                <a:spcPts val="0"/>
              </a:spcAft>
              <a:buClr>
                <a:srgbClr val="000000"/>
              </a:buClr>
              <a:buSzPts val="2889"/>
              <a:buChar char="●"/>
            </a:pPr>
            <a:r>
              <a:rPr lang="en-US" sz="2888">
                <a:solidFill>
                  <a:srgbClr val="000000"/>
                </a:solidFill>
                <a:latin typeface="Arial"/>
                <a:ea typeface="Arial"/>
                <a:cs typeface="Arial"/>
                <a:sym typeface="Arial"/>
              </a:rPr>
              <a:t>Stagger final bell schedule </a:t>
            </a:r>
            <a:endParaRPr sz="2888">
              <a:solidFill>
                <a:srgbClr val="000000"/>
              </a:solidFill>
              <a:latin typeface="Arial"/>
              <a:ea typeface="Arial"/>
              <a:cs typeface="Arial"/>
              <a:sym typeface="Arial"/>
            </a:endParaRPr>
          </a:p>
          <a:p>
            <a:pPr indent="0" lvl="0" marL="0" marR="0" rtl="0" algn="l">
              <a:lnSpc>
                <a:spcPct val="119921"/>
              </a:lnSpc>
              <a:spcBef>
                <a:spcPts val="635"/>
              </a:spcBef>
              <a:spcAft>
                <a:spcPts val="0"/>
              </a:spcAft>
              <a:buNone/>
            </a:pPr>
            <a:r>
              <a:t/>
            </a:r>
            <a:endParaRPr sz="3555">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