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y="7620000" cx="10160000"/>
  <p:notesSz cx="7620000" cy="10160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62000" y="4826000"/>
            <a:ext cx="6096000" cy="45720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dc.gov/mmwr/preview/mmwrhtml/mm5438a2.htm"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dc.gov/nccdphp/dnpa/kidswalk/then_and_now.htm"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 name="Shape 19"/>
        <p:cNvGrpSpPr/>
        <p:nvPr/>
      </p:nvGrpSpPr>
      <p:grpSpPr>
        <a:xfrm>
          <a:off x="0" y="0"/>
          <a:ext cx="0" cy="0"/>
          <a:chOff x="0" y="0"/>
          <a:chExt cx="0" cy="0"/>
        </a:xfrm>
      </p:grpSpPr>
      <p:sp>
        <p:nvSpPr>
          <p:cNvPr id="20" name="Google Shape;20;i0: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1" name="Google Shape;21;i0: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To the presenter:</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This presentation provides a brief overview of Safe Routes to School Programs and why they are important.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Each slide contains speaker notes with key points and citations are provided where relevant. Where appropriate, image location information has been placed on the slide for the audience to see.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Please go to www.saferoutesinfo.org for further information on any of the topics mentioned in this presentation.</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Learning objectives:</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Upon completion of this presentation, listeners will:</a:t>
            </a:r>
            <a:endParaRPr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Be able to explain why fewer children are walking and bicycling to school and what caused this shift from several decades ago.</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Be able to describe the consequences of fewer children walking and bicycling to school.</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Be able to describe elements of Safe Routes to School programs.</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rPr lang="en-US" sz="1466">
                <a:solidFill>
                  <a:srgbClr val="000000"/>
                </a:solidFill>
                <a:latin typeface="Arial"/>
                <a:ea typeface="Arial"/>
                <a:cs typeface="Arial"/>
                <a:sym typeface="Arial"/>
              </a:rPr>
              <a:t>Christa McAuliffe Elementary School, Lenexa, KS, provided by Mike Cynecki.</a:t>
            </a:r>
            <a:endParaRPr sz="1466">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i62: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83" name="Google Shape;83;i62: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r>
              <a:rPr lang="en-US" sz="1466">
                <a:solidFill>
                  <a:srgbClr val="000000"/>
                </a:solidFill>
                <a:latin typeface="Arial"/>
                <a:ea typeface="Arial"/>
                <a:cs typeface="Arial"/>
                <a:sym typeface="Arial"/>
              </a:rPr>
              <a:t> </a:t>
            </a:r>
            <a:endParaRPr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The Centers for Disease Control and Prevention studied how many children walk and bike to school, and what barriers parents report that keeps them from allowing their children walk or bicycle.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Parents say that distance (which we’ve already discussed), traffic dangers, and adverse weather are the main reasons why their children don’t bike or walk to school.*</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 U.S. Centers for Disease Control and Prevention. Barriers to Children Walking to or from School United States 2004, Morbidity and Mortality Weekly Report September 30, 2005. Available: </a:t>
            </a:r>
            <a:r>
              <a:rPr lang="en-US" sz="1466" u="sng">
                <a:solidFill>
                  <a:srgbClr val="0000FF"/>
                </a:solidFill>
                <a:latin typeface="Arial"/>
                <a:ea typeface="Arial"/>
                <a:cs typeface="Arial"/>
                <a:sym typeface="Arial"/>
                <a:hlinkClick r:id="rId2"/>
              </a:rPr>
              <a:t>www.cdc.gov/mmwr/preview/mmwrhtml/mm5438a2.htm</a:t>
            </a:r>
            <a:r>
              <a:rPr lang="en-US" sz="1466">
                <a:solidFill>
                  <a:srgbClr val="000000"/>
                </a:solidFill>
                <a:latin typeface="Arial"/>
                <a:ea typeface="Arial"/>
                <a:cs typeface="Arial"/>
                <a:sym typeface="Arial"/>
              </a:rPr>
              <a:t>. Accessed: December 28, 2005.</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Note to presenter:</a:t>
            </a:r>
            <a:r>
              <a:rPr lang="en-US" sz="1466">
                <a:solidFill>
                  <a:srgbClr val="000000"/>
                </a:solidFill>
                <a:latin typeface="Arial"/>
                <a:ea typeface="Arial"/>
                <a:cs typeface="Arial"/>
                <a:sym typeface="Arial"/>
              </a:rPr>
              <a:t> Survey respondents could identify more than one barrier so the sum of the percentages is more than 100%. Two additional barriers with least responses include: opposing school policy (6%) and other reasons (11.7%).</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t/>
            </a:r>
            <a:endParaRPr sz="1466">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i68: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89" name="Google Shape;89;i68: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Another barrier given for walking and bicycling to school was traffic – parents feeling it is not safe for their children to walk or bike.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Safety concerns lead parents to drive their children to school, making it even less safe for others to walk and bike.</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rPr lang="en-US" sz="1466">
                <a:solidFill>
                  <a:srgbClr val="000000"/>
                </a:solidFill>
                <a:latin typeface="Arial"/>
                <a:ea typeface="Arial"/>
                <a:cs typeface="Arial"/>
                <a:sym typeface="Arial"/>
              </a:rPr>
              <a:t>Browning Elementary, Milwaukee, WI, provided by Mark Fenton.</a:t>
            </a:r>
            <a:endParaRPr sz="1466">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i74: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95" name="Google Shape;95;i74: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 </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Adverse weather was the third most-cited reason parents gave for their children not walking or bicycling to school.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However, the weather hasn’t changed much since a generation ago when so many children walked or biked.</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Safe Routes to School efforts have been very successful in climates with all kinds of weather, from cities across Canada to Chicago, IL and Minneapolis, MN and Arlington, MA.</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Images: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(l) Centreville Elementary, Centreville, VA, provided through www.iwalktoschool.org.</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(r) Northview Elementary, Howard’s Grove, WI, provided through www.iwalktoschool.org</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t/>
            </a:r>
            <a:endParaRPr sz="1466">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i83: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i83: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 </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Parents often state being fear of crime as an obstacle to walking and bicycling to school.</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Each community has its own issues that inhibit the ability to walk and bike to school.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Communities have cited issues like abandoned buildings and stray dogs as disincentives to walking and biking to school.</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Programs need to identify the real dangers and the perceptions and address both.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Whether real or perceived, these fears affect how many children are allowed to walk or bicycle to school.</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Provided by Michael Ronkin.</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t/>
            </a:r>
            <a:endParaRPr sz="1466">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i90: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i90: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r>
              <a:rPr lang="en-US" sz="1466">
                <a:solidFill>
                  <a:srgbClr val="000000"/>
                </a:solidFill>
                <a:latin typeface="Arial"/>
                <a:ea typeface="Arial"/>
                <a:cs typeface="Arial"/>
                <a:sym typeface="Arial"/>
              </a:rPr>
              <a:t> </a:t>
            </a:r>
            <a:endParaRPr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Some may ask: So what if children are driven everywhere? Why does it matter?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Now let’s take a look at the unintended environmental and health consequences of less walking and bicycling.</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t/>
            </a:r>
            <a:endParaRPr sz="1466">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i96: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i96: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The 1996 Olympics in Atlanta was an opportunity to examine the relationship of traffic, air quality and health.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During the 1996 Summer Olympic Games in Atlanta, the city virtually banned single occupant cars in downtown Atlanta in order to prevent gridlock.</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The </a:t>
            </a:r>
            <a:r>
              <a:rPr i="1" lang="en-US" sz="1466">
                <a:solidFill>
                  <a:srgbClr val="000000"/>
                </a:solidFill>
                <a:latin typeface="Arial"/>
                <a:ea typeface="Arial"/>
                <a:cs typeface="Arial"/>
                <a:sym typeface="Arial"/>
              </a:rPr>
              <a:t>Journal of the American Medical Association</a:t>
            </a:r>
            <a:r>
              <a:rPr lang="en-US" sz="1466">
                <a:solidFill>
                  <a:srgbClr val="000000"/>
                </a:solidFill>
                <a:latin typeface="Arial"/>
                <a:ea typeface="Arial"/>
                <a:cs typeface="Arial"/>
                <a:sym typeface="Arial"/>
              </a:rPr>
              <a:t> (JAMA) published a study of the ban and its effects, which showed a clear relationship between traffic reduction and reduced incidents of asthma.*</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*Michael S. Friedman et al, “Impact of Changes in Transportation and Commuting Behaviors During the 1996 Summer Olympic Games in Atlanta on Air Quality and Childhood Asthma,” JAMA, Vol. 285, Feb 2001, pp. 897 - 905.</a:t>
            </a:r>
            <a:r>
              <a:rPr b="1" lang="en-US" sz="1466">
                <a:solidFill>
                  <a:srgbClr val="000000"/>
                </a:solidFill>
                <a:latin typeface="Arial"/>
                <a:ea typeface="Arial"/>
                <a:cs typeface="Arial"/>
                <a:sym typeface="Arial"/>
              </a:rPr>
              <a:t>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From http://olympics.ballparks.com/1996Atlanta/index.htm</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t/>
            </a:r>
            <a:endParaRPr b="1" sz="1466">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i103: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i103: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The results of the study showed:</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Morning rush hour traffic volumes decreased by more than 23%.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This decreased the peak amount of ozone by 28% during the 17 days of the Olympics.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The need for healthcare related to asthma for kids decreased by 42% during the games.*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Reducing auto emissions by encouraging alternative forms of transportation, such as walking and biking can help improve the health of children and adults.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rPr lang="en-US" sz="1466">
                <a:solidFill>
                  <a:srgbClr val="000000"/>
                </a:solidFill>
                <a:latin typeface="Arial"/>
                <a:ea typeface="Arial"/>
                <a:cs typeface="Arial"/>
                <a:sym typeface="Arial"/>
              </a:rPr>
              <a:t>*Michael S. Friedman et al, “Impact of Changes in Transportation and Commuting Behaviors During the 1996 Summer Olympic Games in Atlanta on Air Quality and Childhood Asthma,” JAMA, Vol. 285, Feb 2001, pp. 897 - 905.</a:t>
            </a:r>
            <a:r>
              <a:rPr b="1" lang="en-US" sz="1466">
                <a:solidFill>
                  <a:srgbClr val="000000"/>
                </a:solidFill>
                <a:latin typeface="Arial"/>
                <a:ea typeface="Arial"/>
                <a:cs typeface="Arial"/>
                <a:sym typeface="Arial"/>
              </a:rPr>
              <a:t> </a:t>
            </a:r>
            <a:endParaRPr b="1" sz="1466">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i109: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i109: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 </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One of the benefits of SRTS programs is that they help to reduce auto emissions by encouraging alternative forms of transportation, such as walking and biking.</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An EPA report found that: </a:t>
            </a:r>
            <a:endParaRPr sz="1466">
              <a:solidFill>
                <a:srgbClr val="000000"/>
              </a:solidFill>
              <a:latin typeface="Arial"/>
              <a:ea typeface="Arial"/>
              <a:cs typeface="Arial"/>
              <a:sym typeface="Arial"/>
            </a:endParaRPr>
          </a:p>
          <a:p>
            <a:pPr indent="-220133" lvl="1" marL="762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Schools placed in neighborhoods near residential areas with a good street and sidewalk network have more students arriving by bicycle and on foot. </a:t>
            </a:r>
            <a:endParaRPr sz="1466">
              <a:solidFill>
                <a:srgbClr val="000000"/>
              </a:solidFill>
              <a:latin typeface="Arial"/>
              <a:ea typeface="Arial"/>
              <a:cs typeface="Arial"/>
              <a:sym typeface="Arial"/>
            </a:endParaRPr>
          </a:p>
          <a:p>
            <a:pPr indent="-220133" lvl="1" marL="762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Air quality is measurably better at such locations.*</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a:t>
            </a:r>
            <a:r>
              <a:rPr i="1" lang="en-US" sz="1466">
                <a:solidFill>
                  <a:srgbClr val="000000"/>
                </a:solidFill>
                <a:latin typeface="Arial"/>
                <a:ea typeface="Arial"/>
                <a:cs typeface="Arial"/>
                <a:sym typeface="Arial"/>
              </a:rPr>
              <a:t>Travel and Environmental Implications of School Siting,</a:t>
            </a:r>
            <a:r>
              <a:rPr lang="en-US" sz="1466">
                <a:solidFill>
                  <a:srgbClr val="000000"/>
                </a:solidFill>
                <a:latin typeface="Arial"/>
                <a:ea typeface="Arial"/>
                <a:cs typeface="Arial"/>
                <a:sym typeface="Arial"/>
              </a:rPr>
              <a:t> Environmental Protection Agency, Report No. 231-R-03-004, October 2003, available online at: http://www.smartgrowth.umd.edu/pdf/SchoolLocationReport.pdf.</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Blue Island Walking School Bus, Chicago, IL, provided by Melody Geraci.</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t/>
            </a:r>
            <a:endParaRPr sz="1466">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i117: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i117: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We’ve talked about health as far as air quality is concerned. Another major health factor is the need we all have to be physically active.</a:t>
            </a:r>
            <a:r>
              <a:rPr b="1" lang="en-US" sz="1466">
                <a:solidFill>
                  <a:srgbClr val="000000"/>
                </a:solidFill>
                <a:latin typeface="Arial"/>
                <a:ea typeface="Arial"/>
                <a:cs typeface="Arial"/>
                <a:sym typeface="Arial"/>
              </a:rPr>
              <a:t> </a:t>
            </a:r>
            <a:r>
              <a:rPr lang="en-US" sz="1466">
                <a:solidFill>
                  <a:srgbClr val="000000"/>
                </a:solidFill>
                <a:latin typeface="Arial"/>
                <a:ea typeface="Arial"/>
                <a:cs typeface="Arial"/>
                <a:sym typeface="Arial"/>
              </a:rPr>
              <a:t>Many kids today are not getting the physical activity that they need.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Kids today are less active due to many factors, some of which include: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(1) They are driven more often to school,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(2) They are offered less PE or recess during the school day*</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Children need at least one hour of moderate activity a day, and ideally more.**</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 Brener N, Burstein G, DuShaw M, Vernon M, Wheeler L, Robinson J. Health services: results from the School Health Policies and Programs Study 2000. Journal of School Health. 2001 Sep;71(7):294-304.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a:t>
            </a:r>
            <a:r>
              <a:rPr lang="en-US" sz="1466">
                <a:solidFill>
                  <a:srgbClr val="000000"/>
                </a:solidFill>
                <a:latin typeface="Arial"/>
                <a:ea typeface="Arial"/>
                <a:cs typeface="Arial"/>
                <a:sym typeface="Arial"/>
              </a:rPr>
              <a:t>US Depts of Health and Human Services and Agriculture. Physical activity recommendations for young people. Accessed at http://www.cdc.gov/nccdphp/dnpa/physical/recommendations/young.htm.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rPr lang="en-US" sz="1466">
                <a:solidFill>
                  <a:srgbClr val="000000"/>
                </a:solidFill>
                <a:latin typeface="Arial"/>
                <a:ea typeface="Arial"/>
                <a:cs typeface="Arial"/>
                <a:sym typeface="Arial"/>
              </a:rPr>
              <a:t>Chapel Hill, NC, provided by the Pedestrian and Bicycle Information Center.</a:t>
            </a:r>
            <a:endParaRPr sz="1466">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i124: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i124: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Less active children are more likely to be overweight.*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So while kids are getting less activity, the proportion of overweight children has been increasing dramatically.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The percentages of 6-11 and 12-19 year-old kids considered severely overweight have tripled in the last 30 years.**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Diet is certainly a factor as well, and many schools have adopted wellness policies that incorporate Safe Routes to School and healthy eating campaigns.</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Note: These data show the percentage of American children in two age groups whose weight is higher than the 95</a:t>
            </a:r>
            <a:r>
              <a:rPr baseline="30000" lang="en-US" sz="1466">
                <a:solidFill>
                  <a:srgbClr val="000000"/>
                </a:solidFill>
                <a:latin typeface="Arial"/>
                <a:ea typeface="Arial"/>
                <a:cs typeface="Arial"/>
                <a:sym typeface="Arial"/>
              </a:rPr>
              <a:t>th</a:t>
            </a:r>
            <a:r>
              <a:rPr lang="en-US" sz="1466">
                <a:solidFill>
                  <a:srgbClr val="000000"/>
                </a:solidFill>
                <a:latin typeface="Arial"/>
                <a:ea typeface="Arial"/>
                <a:cs typeface="Arial"/>
                <a:sym typeface="Arial"/>
              </a:rPr>
              <a:t> percentile of the recommended weight for their height. The medical community doesn’t yet define “obesity” for children (such as a BMI over 30, as it does for adults).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*American Academy of Pediatrics (2003). “Policy statement on the prevention of pediatric overweight and obesity.” http://aappolicy.aappublications.org/cgi/content/full/pediatrics;112/2/424</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**Hedley AA, Ogden CL, Johnson CL, Carroll MD, Curtin LR, &amp; Flegal KM. (2004).  Prevalence of overweight and obesity among US children, adolescents, and adults, 1999-2002.  </a:t>
            </a:r>
            <a:r>
              <a:rPr i="1" lang="en-US" sz="1466">
                <a:solidFill>
                  <a:srgbClr val="000000"/>
                </a:solidFill>
                <a:latin typeface="Arial"/>
                <a:ea typeface="Arial"/>
                <a:cs typeface="Arial"/>
                <a:sym typeface="Arial"/>
              </a:rPr>
              <a:t>JAMA</a:t>
            </a:r>
            <a:r>
              <a:rPr lang="en-US" sz="1466">
                <a:solidFill>
                  <a:srgbClr val="000000"/>
                </a:solidFill>
                <a:latin typeface="Arial"/>
                <a:ea typeface="Arial"/>
                <a:cs typeface="Arial"/>
                <a:sym typeface="Arial"/>
              </a:rPr>
              <a:t>, </a:t>
            </a:r>
            <a:r>
              <a:rPr i="1" lang="en-US" sz="1466">
                <a:solidFill>
                  <a:srgbClr val="000000"/>
                </a:solidFill>
                <a:latin typeface="Arial"/>
                <a:ea typeface="Arial"/>
                <a:cs typeface="Arial"/>
                <a:sym typeface="Arial"/>
              </a:rPr>
              <a:t>291</a:t>
            </a:r>
            <a:r>
              <a:rPr lang="en-US" sz="1466">
                <a:solidFill>
                  <a:srgbClr val="000000"/>
                </a:solidFill>
                <a:latin typeface="Arial"/>
                <a:ea typeface="Arial"/>
                <a:cs typeface="Arial"/>
                <a:sym typeface="Arial"/>
              </a:rPr>
              <a:t>(23):2847-50.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National Center for Health Statistics Image source: U.S. Centers for Disease Control and Prevention. National Center for Health Statistics. Prevalence of Overweight Among Children and Adolescents: United States, 1999-2002. Available: http://www.cdc.gov/nchs/products/pubs/pubd/hestats/overwght99.htm#Table%201. Accessed: January 31, 2006.</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t/>
            </a:r>
            <a:endParaRPr sz="1466">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 name="Shape 27"/>
        <p:cNvGrpSpPr/>
        <p:nvPr/>
      </p:nvGrpSpPr>
      <p:grpSpPr>
        <a:xfrm>
          <a:off x="0" y="0"/>
          <a:ext cx="0" cy="0"/>
          <a:chOff x="0" y="0"/>
          <a:chExt cx="0" cy="0"/>
        </a:xfrm>
      </p:grpSpPr>
      <p:sp>
        <p:nvSpPr>
          <p:cNvPr id="28" name="Google Shape;28;i8: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9" name="Google Shape;29;i8: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I’m here today to talk about the benefits of walking and bicycling for children, what’s getting in the way and how SRTS programs can help. Let’s begin by framing the issue:</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A major decrease in the number of children who walk and bicycle to school has occurred over the last generation or so.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This decline has resulted in unintended and far-reaching consequences for both our children’s lives and our own.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Safe Routes to School programs empower communities to make walking and bicycling to school a safer, more popular way to get to school.</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Let’s explore these areas in more detail.</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rPr lang="en-US" sz="1466">
                <a:solidFill>
                  <a:srgbClr val="000000"/>
                </a:solidFill>
                <a:latin typeface="Arial"/>
                <a:ea typeface="Arial"/>
                <a:cs typeface="Arial"/>
                <a:sym typeface="Arial"/>
              </a:rPr>
              <a:t>Christa McAuliffe Elementary School, Lenexa, KS, provided by Mike Cynecki.</a:t>
            </a:r>
            <a:endParaRPr sz="1466">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i131: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i131: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 </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Obese children suffer immediate social, emotional and physical health effects and are more likely to be obese adults.*</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rPr lang="en-US" sz="1466">
                <a:solidFill>
                  <a:srgbClr val="000000"/>
                </a:solidFill>
                <a:latin typeface="Arial"/>
                <a:ea typeface="Arial"/>
                <a:cs typeface="Arial"/>
                <a:sym typeface="Arial"/>
              </a:rPr>
              <a:t>*Institute of Medicine (2005). “Preventing childhood obesity: Health in the balance.” Accessed on January 3, 2005 at http://www.nap.edu/books/0309091969/html/. </a:t>
            </a:r>
            <a:endParaRPr sz="1466">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i137: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i137: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It is time to focus on the positive. Communities are taking action on behalf of their kids</a:t>
            </a:r>
            <a:r>
              <a:rPr b="1" lang="en-US" sz="1466">
                <a:solidFill>
                  <a:srgbClr val="000000"/>
                </a:solidFill>
                <a:latin typeface="Arial"/>
                <a:ea typeface="Arial"/>
                <a:cs typeface="Arial"/>
                <a:sym typeface="Arial"/>
              </a:rPr>
              <a:t>.</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Images:</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(l) Latham Elementary School, Winston-Salem, NC, provided by Mike Cynecki;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(r) Ramona Elementary, Alhambra, CA, provided through www.iwalktoschool.org.</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t/>
            </a:r>
            <a:endParaRPr sz="1466">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i148: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i148: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Safe Routes to School programs can be part of the solution to making and walking and biking safer, which can in turn be an ideal strategy to increase physical activity among children and improve air quality.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rPr lang="en-US" sz="1466">
                <a:solidFill>
                  <a:srgbClr val="000000"/>
                </a:solidFill>
                <a:latin typeface="Arial"/>
                <a:ea typeface="Arial"/>
                <a:cs typeface="Arial"/>
                <a:sym typeface="Arial"/>
              </a:rPr>
              <a:t>Mitchell Elementary, Dallas, TX, provided through www.iwalktoschool.org.</a:t>
            </a:r>
            <a:endParaRPr sz="1466">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i156: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i156: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r>
              <a:rPr lang="en-US" sz="1466">
                <a:solidFill>
                  <a:srgbClr val="000000"/>
                </a:solidFill>
                <a:latin typeface="Arial"/>
                <a:ea typeface="Arial"/>
                <a:cs typeface="Arial"/>
                <a:sym typeface="Arial"/>
              </a:rPr>
              <a:t> </a:t>
            </a:r>
            <a:endParaRPr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There are other potential benefits of SRTS programs.</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Other benefits include:</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Reducing congestion around schools.</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Saving money for schools (reduce need for hazard busing in which bus service is provided for children who live close to school because the routes are not safe for walking).</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Increasing children’s sense of freedom, helping establish lifetime habits, teaching pedestrian skills and bicyclist skills.</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t/>
            </a:r>
            <a:endParaRPr sz="1466">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i162: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i162: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r>
              <a:rPr lang="en-US" sz="1466">
                <a:solidFill>
                  <a:srgbClr val="000000"/>
                </a:solidFill>
                <a:latin typeface="Arial"/>
                <a:ea typeface="Arial"/>
                <a:cs typeface="Arial"/>
                <a:sym typeface="Arial"/>
              </a:rPr>
              <a:t> </a:t>
            </a:r>
            <a:endParaRPr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Safe Routes to School Programs employ the E’s – engineering, education, enforcement, and encouragement – to help achieve its goals.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Evaluation is another element of the SRTS program and is used to identify what changes are happening while the program is underway.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Christa McAuliffe Elementary School, Lenexa, KS, provided by Mike Cynecki.</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t/>
            </a:r>
            <a:endParaRPr sz="1466">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i170: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i170: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Education programs can have long lasting effects.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They teach students safety skills for walking and bicycling and inform parents and other drivers how to drive more safely around pedestrians and bicyclists.</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The image here shows a Safe Cycling Training taught by the Chicagoland Bike Federation in Chicago, IL.</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Chicagoland Bicycle Federation Safe Cycling Training, Chicago, IL, provided by Melody Geraci</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t/>
            </a:r>
            <a:endParaRPr sz="1466">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i178: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i178: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r>
              <a:rPr lang="en-US" sz="1466">
                <a:solidFill>
                  <a:srgbClr val="000000"/>
                </a:solidFill>
                <a:latin typeface="Arial"/>
                <a:ea typeface="Arial"/>
                <a:cs typeface="Arial"/>
                <a:sym typeface="Arial"/>
              </a:rPr>
              <a:t> </a:t>
            </a:r>
            <a:endParaRPr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Encouragement strategies such as contests and rewards are an essential part of most Safe Routes to School programs.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They can be the easiest part of a program to start up and the emphasis is on having fun.</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Northside Elementary, Placerville, CA provided by www.iwalktoschool.org</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t/>
            </a:r>
            <a:endParaRPr sz="1466">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i185: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i185: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The primary goals of enforcement programs are to increase awareness of laws protecting children walking and bicycling and improve driver behavior (slower speeds, increased yielding to pedestrians).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The role of the police officer in the SRTS programs goes beyond enforcement and is often included in all phases of the program.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Others are involved in enforcement, too, like parents, schools, crossing guards and student safety patrols.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The officers shown in the lower image are present at Morey Middle School in Denver, CO everyday at dismissal time.</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Images:</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(t) Ginter Park Elementary, Richmond, VA, provided by Mike Cynecki;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(b) Morey Middle School, Denver, CO, provided by Mike Cynecki.</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t/>
            </a:r>
            <a:endParaRPr sz="1466">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i195: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i195: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r>
              <a:rPr lang="en-US" sz="1466">
                <a:solidFill>
                  <a:srgbClr val="000000"/>
                </a:solidFill>
                <a:latin typeface="Arial"/>
                <a:ea typeface="Arial"/>
                <a:cs typeface="Arial"/>
                <a:sym typeface="Arial"/>
              </a:rPr>
              <a:t> </a:t>
            </a:r>
            <a:endParaRPr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Engineering deals with the built environment and projects that work to create safer places to walk or bike.</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The image here was taken at Monroe Elementary School in West Valley City, UT.</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Monroe Elementary School, West Valley City, UT, provided by Mike Cynecki.</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t/>
            </a:r>
            <a:endParaRPr sz="1466">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i203: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i203: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 </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Evaluation allows programs to track progress over time.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The examples shown here are tools used across the country to collect data about SRTS programs. They are available at www.saferoutesinfo.org/resources</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Images:</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National Center for Safe Routes to School, www.saferoutesinfo.org</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t/>
            </a:r>
            <a:endParaRPr sz="1466">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 name="Shape 34"/>
        <p:cNvGrpSpPr/>
        <p:nvPr/>
      </p:nvGrpSpPr>
      <p:grpSpPr>
        <a:xfrm>
          <a:off x="0" y="0"/>
          <a:ext cx="0" cy="0"/>
          <a:chOff x="0" y="0"/>
          <a:chExt cx="0" cy="0"/>
        </a:xfrm>
      </p:grpSpPr>
      <p:sp>
        <p:nvSpPr>
          <p:cNvPr id="35" name="Google Shape;35;i15: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36" name="Google Shape;36;i15: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r>
              <a:rPr lang="en-US" sz="1466">
                <a:solidFill>
                  <a:srgbClr val="000000"/>
                </a:solidFill>
                <a:latin typeface="Arial"/>
                <a:ea typeface="Arial"/>
                <a:cs typeface="Arial"/>
                <a:sym typeface="Arial"/>
              </a:rPr>
              <a:t> </a:t>
            </a:r>
            <a:endParaRPr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Today fewer children are walking and biking and more parents are driving.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Only a generation ago, children routinely traveled around their neighborhoods either on foot or on bike. Walking and bicycling were common ways to get to school.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Today, few children (ages 5 to 18 yr. old) walk or bike.*.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And as traffic increases, parents become even more convinced that it is unsafe for their children to walk. They begin driving their children to school, thereby adding even more cars to the morning chaos.</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*U.S. Centers for Disease Control and Prevention. Kids Walk-to-School: Then and Now—Barrier and Solutions. Available: </a:t>
            </a:r>
            <a:r>
              <a:rPr lang="en-US" sz="1466" u="sng">
                <a:solidFill>
                  <a:srgbClr val="0000FF"/>
                </a:solidFill>
                <a:latin typeface="Arial"/>
                <a:ea typeface="Arial"/>
                <a:cs typeface="Arial"/>
                <a:sym typeface="Arial"/>
                <a:hlinkClick r:id="rId2"/>
              </a:rPr>
              <a:t>http://www.cdc.gov/nccdphp/dnpa/kidswalk/then_and_now.htm</a:t>
            </a:r>
            <a:r>
              <a:rPr lang="en-US" sz="1466">
                <a:solidFill>
                  <a:srgbClr val="000000"/>
                </a:solidFill>
                <a:latin typeface="Arial"/>
                <a:ea typeface="Arial"/>
                <a:cs typeface="Arial"/>
                <a:sym typeface="Arial"/>
              </a:rPr>
              <a:t> Accessed: January 17, 2006.</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Note to presenter:</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Optional: Ask all of the adults in the room who walked or bicycled regularly to school to raise their hands. Now ask how many have children in their lives (sons, daughters, grandchildren, neighbors) who walk or bike to school. There’s likely a large difference.</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rPr lang="en-US" sz="1466">
                <a:solidFill>
                  <a:srgbClr val="000000"/>
                </a:solidFill>
                <a:latin typeface="Arial"/>
                <a:ea typeface="Arial"/>
                <a:cs typeface="Arial"/>
                <a:sym typeface="Arial"/>
              </a:rPr>
              <a:t>Linwood Holton Elementary School, Richmond, VA, provided by Mike Cynecki.</a:t>
            </a:r>
            <a:endParaRPr sz="1466">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i211: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i211: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r>
              <a:rPr lang="en-US" sz="1466">
                <a:solidFill>
                  <a:srgbClr val="000000"/>
                </a:solidFill>
                <a:latin typeface="Arial"/>
                <a:ea typeface="Arial"/>
                <a:cs typeface="Arial"/>
                <a:sym typeface="Arial"/>
              </a:rPr>
              <a:t> </a:t>
            </a:r>
            <a:endParaRPr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Congress has established a federal SRTS program that provides $612 million to states for community SRTS projects.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$612 million for SRTS over five fiscal years (until 2009).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Eligible activities include infrastructure changes (ie, sidewalks, crosswalks, signs, signals, etc.) and non-infrastructure activities (ie education, encouragement, enforcement) for Kindergarten through grade 8 schools.</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Each State has a SRTS coordinator or interim coordinator whose name can be found at www.saferoutesinfo.org.</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The federal program also calls for a National Clearinghouse, which is called the National Center for Safe Routes to School (which provided this presentation material).</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See the National Center web site at www.saferoutesinfo.org for more information.</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t/>
            </a:r>
            <a:endParaRPr sz="1466">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i219: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i219: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Note to presenter:</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Fill in state program information here.</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To find State SRTS Coordinator contact information, go to www.saferoutesinfo.org/contacts</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rPr b="1" lang="en-US" sz="1466">
                <a:solidFill>
                  <a:srgbClr val="000000"/>
                </a:solidFill>
                <a:latin typeface="Arial"/>
                <a:ea typeface="Arial"/>
                <a:cs typeface="Arial"/>
                <a:sym typeface="Arial"/>
              </a:rPr>
              <a:t>Image(s):</a:t>
            </a:r>
            <a:endParaRPr b="1" sz="1466">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i225: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i225: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The goals of SRTS programs are to get more kids walking and bicycling where it is safe and to fix conditions where it is not safe.</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The opportunity to bike and walk to school offers a solution to an array of concerns about traffic safety, traffic congestion, transportation costs, air pollution and lack of physical activity.</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Latham Elementary School, Winston-Salem, NC, provided by Mike Cynecki.</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t/>
            </a:r>
            <a:endParaRPr b="1" sz="1466">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i233: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i233: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Summary:</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The National Center for Safe Routes to School web site has tools to help communities plan and implement SRTS programs.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Thank you.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www.saferoutesinfo.org</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t/>
            </a:r>
            <a:endParaRPr sz="1466">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 name="Shape 41"/>
        <p:cNvGrpSpPr/>
        <p:nvPr/>
      </p:nvGrpSpPr>
      <p:grpSpPr>
        <a:xfrm>
          <a:off x="0" y="0"/>
          <a:ext cx="0" cy="0"/>
          <a:chOff x="0" y="0"/>
          <a:chExt cx="0" cy="0"/>
        </a:xfrm>
      </p:grpSpPr>
      <p:sp>
        <p:nvSpPr>
          <p:cNvPr id="42" name="Google Shape;42;i22: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43" name="Google Shape;43;i22: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 </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For most communities, this picture is the norm.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Parents driving their children to school make up 20-25 percent of the morning commute.*,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*Department for Environment, Transport and the Regions, England: </a:t>
            </a:r>
            <a:r>
              <a:rPr i="1" lang="en-US" sz="1466">
                <a:solidFill>
                  <a:srgbClr val="000000"/>
                </a:solidFill>
                <a:latin typeface="Arial"/>
                <a:ea typeface="Arial"/>
                <a:cs typeface="Arial"/>
                <a:sym typeface="Arial"/>
              </a:rPr>
              <a:t>Greater Vancouver Regional District: Morning Peak Trip by Purpose</a:t>
            </a:r>
            <a:r>
              <a:rPr lang="en-US" sz="1466">
                <a:solidFill>
                  <a:srgbClr val="000000"/>
                </a:solidFill>
                <a:latin typeface="Arial"/>
                <a:ea typeface="Arial"/>
                <a:cs typeface="Arial"/>
                <a:sym typeface="Arial"/>
              </a:rPr>
              <a:t> cited in </a:t>
            </a:r>
            <a:r>
              <a:rPr i="1" lang="en-US" sz="1466">
                <a:solidFill>
                  <a:srgbClr val="000000"/>
                </a:solidFill>
                <a:latin typeface="Arial"/>
                <a:ea typeface="Arial"/>
                <a:cs typeface="Arial"/>
                <a:sym typeface="Arial"/>
              </a:rPr>
              <a:t>Safe Routes to School: Education, Engineering and Enforcement for CA Communities. </a:t>
            </a:r>
            <a:r>
              <a:rPr lang="en-US" sz="1466">
                <a:solidFill>
                  <a:srgbClr val="000000"/>
                </a:solidFill>
                <a:latin typeface="Arial"/>
                <a:ea typeface="Arial"/>
                <a:cs typeface="Arial"/>
                <a:sym typeface="Arial"/>
              </a:rPr>
              <a:t>http://www.dhs.ca.gov/epic/sr2s/documents/SfRts4pg.pdf</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**National Highway Transportation Administration cited in “Safe Routes to School: Pledging Safe Communities for Our Children.” (2003) http://www.bikeleague.org/educenter/srts_pledge.pdf</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rPr lang="en-US" sz="1466">
                <a:solidFill>
                  <a:srgbClr val="000000"/>
                </a:solidFill>
                <a:latin typeface="Arial"/>
                <a:ea typeface="Arial"/>
                <a:cs typeface="Arial"/>
                <a:sym typeface="Arial"/>
              </a:rPr>
              <a:t>Unknown location, provided by Dan Burden.</a:t>
            </a:r>
            <a:endParaRPr sz="1466">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 name="Shape 48"/>
        <p:cNvGrpSpPr/>
        <p:nvPr/>
      </p:nvGrpSpPr>
      <p:grpSpPr>
        <a:xfrm>
          <a:off x="0" y="0"/>
          <a:ext cx="0" cy="0"/>
          <a:chOff x="0" y="0"/>
          <a:chExt cx="0" cy="0"/>
        </a:xfrm>
      </p:grpSpPr>
      <p:sp>
        <p:nvSpPr>
          <p:cNvPr id="49" name="Google Shape;49;i29: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50" name="Google Shape;50;i29: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Let’s dig a little deeper to discover the underlying reasons for this shift in transportation habits.</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How have schools changed?</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How have parents and students changed?</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What are the community issues involved?</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Second Street School, Frankfort, Kentucky, provided by Mike Cynecki.</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t/>
            </a:r>
            <a:endParaRPr b="1" sz="1466">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Google Shape;55;i35: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56" name="Google Shape;56;i35: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School location has changed a lot in recent years.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A generation or more ago, schools were small and located in the centers of communities.</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The close proximity of schools to residential neighborhoods encouraged walking and biking.*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a:t>
            </a:r>
            <a:r>
              <a:rPr i="1" lang="en-US" sz="1466">
                <a:solidFill>
                  <a:srgbClr val="000000"/>
                </a:solidFill>
                <a:latin typeface="Arial"/>
                <a:ea typeface="Arial"/>
                <a:cs typeface="Arial"/>
                <a:sym typeface="Arial"/>
              </a:rPr>
              <a:t>Travel and Environmental Implications of School Siting,</a:t>
            </a:r>
            <a:r>
              <a:rPr lang="en-US" sz="1466">
                <a:solidFill>
                  <a:srgbClr val="000000"/>
                </a:solidFill>
                <a:latin typeface="Arial"/>
                <a:ea typeface="Arial"/>
                <a:cs typeface="Arial"/>
                <a:sym typeface="Arial"/>
              </a:rPr>
              <a:t> Environmental Protection Agency, Report No. 231-R-03-004, October 2003, available online at: http://www.smartgrowth.umd.edu/pdf/SchoolLocationReport.pdf.</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rPr lang="en-US" sz="1466">
                <a:solidFill>
                  <a:srgbClr val="000000"/>
                </a:solidFill>
                <a:latin typeface="Arial"/>
                <a:ea typeface="Arial"/>
                <a:cs typeface="Arial"/>
                <a:sym typeface="Arial"/>
              </a:rPr>
              <a:t>Welty Middle School, New Philadelphia, OH, provided by http://www.quakerfoundation.org/misc/archives/weltyold.jpg.</a:t>
            </a:r>
            <a:endParaRPr sz="1466">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i42: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63" name="Google Shape;63;i42: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Today, schools are built to accommodate a far larger number of students.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Schools are increasingly being built on large pieces of fringe land on the periphery of towns and cities.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This means that neighborhoods often aren’t connected to schools. </a:t>
            </a:r>
            <a:endParaRPr sz="1466">
              <a:solidFill>
                <a:srgbClr val="000000"/>
              </a:solidFill>
              <a:latin typeface="Arial"/>
              <a:ea typeface="Arial"/>
              <a:cs typeface="Arial"/>
              <a:sym typeface="Arial"/>
            </a:endParaRPr>
          </a:p>
          <a:p>
            <a:pPr indent="-220133" lvl="0" marL="381000" marR="0" rtl="0" algn="l">
              <a:lnSpc>
                <a:spcPct val="112500"/>
              </a:lnSpc>
              <a:spcBef>
                <a:spcPts val="0"/>
              </a:spcBef>
              <a:spcAft>
                <a:spcPts val="0"/>
              </a:spcAft>
              <a:buClr>
                <a:srgbClr val="000000"/>
              </a:buClr>
              <a:buSzPts val="2667"/>
              <a:buChar char="●"/>
            </a:pPr>
            <a:r>
              <a:rPr lang="en-US" sz="1466">
                <a:solidFill>
                  <a:srgbClr val="000000"/>
                </a:solidFill>
                <a:latin typeface="Arial"/>
                <a:ea typeface="Arial"/>
                <a:cs typeface="Arial"/>
                <a:sym typeface="Arial"/>
              </a:rPr>
              <a:t>The reasons for this change include current land use patterns, school siting standards, lack of coordination between planners and school officials and lower up-front costs for land.</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rPr lang="en-US" sz="1466">
                <a:solidFill>
                  <a:srgbClr val="000000"/>
                </a:solidFill>
                <a:latin typeface="Arial"/>
                <a:ea typeface="Arial"/>
                <a:cs typeface="Arial"/>
                <a:sym typeface="Arial"/>
              </a:rPr>
              <a:t>Dorman High School, Roebuck, SC, provided by Mark Fenton.</a:t>
            </a:r>
            <a:endParaRPr sz="1466">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i49: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70" name="Google Shape;70;i49: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By increasing the distance between home and school, these larger, more distant schools often remove the option of physically active trips to school and encourage higher levels of auto use and pollution.</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rPr lang="en-US" sz="1466">
                <a:solidFill>
                  <a:srgbClr val="000000"/>
                </a:solidFill>
                <a:latin typeface="Arial"/>
                <a:ea typeface="Arial"/>
                <a:cs typeface="Arial"/>
                <a:sym typeface="Arial"/>
              </a:rPr>
              <a:t>Whitaker Elementary School Winston-Salem, NC, provided by Mike Cynecki.</a:t>
            </a:r>
            <a:endParaRPr sz="1466">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i55: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76" name="Google Shape;76;i55: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marR="0" rtl="0" algn="l">
              <a:lnSpc>
                <a:spcPct val="112500"/>
              </a:lnSpc>
              <a:spcBef>
                <a:spcPts val="0"/>
              </a:spcBef>
              <a:spcAft>
                <a:spcPts val="0"/>
              </a:spcAft>
              <a:buNone/>
            </a:pPr>
            <a:r>
              <a:rPr b="1" lang="en-US" sz="1466">
                <a:solidFill>
                  <a:srgbClr val="000000"/>
                </a:solidFill>
                <a:latin typeface="Arial"/>
                <a:ea typeface="Arial"/>
                <a:cs typeface="Arial"/>
                <a:sym typeface="Arial"/>
              </a:rPr>
              <a:t>Message:</a:t>
            </a:r>
            <a:endParaRPr b="1" sz="1466">
              <a:solidFill>
                <a:srgbClr val="000000"/>
              </a:solidFill>
              <a:latin typeface="Arial"/>
              <a:ea typeface="Arial"/>
              <a:cs typeface="Arial"/>
              <a:sym typeface="Arial"/>
            </a:endParaRPr>
          </a:p>
          <a:p>
            <a:pPr indent="-220133" lvl="0" marL="381000" marR="0" rtl="0" algn="l">
              <a:lnSpc>
                <a:spcPct val="112500"/>
              </a:lnSpc>
              <a:spcBef>
                <a:spcPts val="333"/>
              </a:spcBef>
              <a:spcAft>
                <a:spcPts val="0"/>
              </a:spcAft>
              <a:buClr>
                <a:srgbClr val="000000"/>
              </a:buClr>
              <a:buSzPts val="2667"/>
              <a:buChar char="●"/>
            </a:pPr>
            <a:r>
              <a:rPr lang="en-US" sz="1466">
                <a:solidFill>
                  <a:srgbClr val="000000"/>
                </a:solidFill>
                <a:latin typeface="Arial"/>
                <a:ea typeface="Arial"/>
                <a:cs typeface="Arial"/>
                <a:sym typeface="Arial"/>
              </a:rPr>
              <a:t>Even when children live within one mile of school, fewer are walking and bicycling than in the past.*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lang="en-US" sz="1466">
                <a:solidFill>
                  <a:srgbClr val="000000"/>
                </a:solidFill>
                <a:latin typeface="Arial"/>
                <a:ea typeface="Arial"/>
                <a:cs typeface="Arial"/>
                <a:sym typeface="Arial"/>
              </a:rPr>
              <a:t>*U.S. Centers for Disease Control and Prevention. Kids Walk-to-School: Then and Now—Barrier and Solutions. Available: http://www.cdc.gov/nccdphp/dnpa/kidswalk/then_and_now.htm Accessed: January 17, 2006. </a:t>
            </a:r>
            <a:endParaRPr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0"/>
              </a:spcAft>
              <a:buNone/>
            </a:pPr>
            <a:r>
              <a:rPr b="1" lang="en-US" sz="1466">
                <a:solidFill>
                  <a:srgbClr val="000000"/>
                </a:solidFill>
                <a:latin typeface="Arial"/>
                <a:ea typeface="Arial"/>
                <a:cs typeface="Arial"/>
                <a:sym typeface="Arial"/>
              </a:rPr>
              <a:t>Image:</a:t>
            </a:r>
            <a:endParaRPr b="1" sz="1466">
              <a:solidFill>
                <a:srgbClr val="000000"/>
              </a:solidFill>
              <a:latin typeface="Arial"/>
              <a:ea typeface="Arial"/>
              <a:cs typeface="Arial"/>
              <a:sym typeface="Arial"/>
            </a:endParaRPr>
          </a:p>
          <a:p>
            <a:pPr indent="0" lvl="0" marL="0" marR="0" rtl="0" algn="l">
              <a:lnSpc>
                <a:spcPct val="112500"/>
              </a:lnSpc>
              <a:spcBef>
                <a:spcPts val="333"/>
              </a:spcBef>
              <a:spcAft>
                <a:spcPts val="333"/>
              </a:spcAft>
              <a:buNone/>
            </a:pPr>
            <a:r>
              <a:rPr lang="en-US" sz="1466">
                <a:solidFill>
                  <a:srgbClr val="000000"/>
                </a:solidFill>
                <a:latin typeface="Arial"/>
                <a:ea typeface="Arial"/>
                <a:cs typeface="Arial"/>
                <a:sym typeface="Arial"/>
              </a:rPr>
              <a:t>Destin Elementary School, Destin, FL, provided by Dan Burden, available from PBIC Image Library.</a:t>
            </a:r>
            <a:endParaRPr sz="1466">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 name="Shape 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7" name="Shape 7"/>
        <p:cNvGrpSpPr/>
        <p:nvPr/>
      </p:nvGrpSpPr>
      <p:grpSpPr>
        <a:xfrm>
          <a:off x="0" y="0"/>
          <a:ext cx="0" cy="0"/>
          <a:chOff x="0" y="0"/>
          <a:chExt cx="0" cy="0"/>
        </a:xfrm>
      </p:grpSpPr>
      <p:sp>
        <p:nvSpPr>
          <p:cNvPr id="8" name="Google Shape;8;p3"/>
          <p:cNvSpPr txBox="1"/>
          <p:nvPr>
            <p:ph type="ctrTitle"/>
          </p:nvPr>
        </p:nvSpPr>
        <p:spPr>
          <a:xfrm>
            <a:off x="914400" y="3048000"/>
            <a:ext cx="8331200" cy="12192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SzPts val="4800"/>
              <a:buChar char="●"/>
              <a:defRPr sz="4800"/>
            </a:lvl1pPr>
            <a:lvl2pPr lvl="1" algn="ctr">
              <a:spcBef>
                <a:spcPts val="0"/>
              </a:spcBef>
              <a:spcAft>
                <a:spcPts val="0"/>
              </a:spcAft>
              <a:buSzPts val="4800"/>
              <a:buChar char="○"/>
              <a:defRPr sz="4800"/>
            </a:lvl2pPr>
            <a:lvl3pPr lvl="2" algn="ctr">
              <a:spcBef>
                <a:spcPts val="0"/>
              </a:spcBef>
              <a:spcAft>
                <a:spcPts val="0"/>
              </a:spcAft>
              <a:buSzPts val="4800"/>
              <a:buChar char="■"/>
              <a:defRPr sz="4800"/>
            </a:lvl3pPr>
            <a:lvl4pPr lvl="3" algn="ctr">
              <a:spcBef>
                <a:spcPts val="0"/>
              </a:spcBef>
              <a:spcAft>
                <a:spcPts val="0"/>
              </a:spcAft>
              <a:buSzPts val="4800"/>
              <a:buChar char="●"/>
              <a:defRPr sz="4800"/>
            </a:lvl4pPr>
            <a:lvl5pPr lvl="4" algn="ctr">
              <a:spcBef>
                <a:spcPts val="0"/>
              </a:spcBef>
              <a:spcAft>
                <a:spcPts val="0"/>
              </a:spcAft>
              <a:buSzPts val="4800"/>
              <a:buChar char="○"/>
              <a:defRPr sz="4800"/>
            </a:lvl5pPr>
            <a:lvl6pPr lvl="5" algn="ctr">
              <a:spcBef>
                <a:spcPts val="0"/>
              </a:spcBef>
              <a:spcAft>
                <a:spcPts val="0"/>
              </a:spcAft>
              <a:buSzPts val="4800"/>
              <a:buChar char="■"/>
              <a:defRPr sz="4800"/>
            </a:lvl6pPr>
            <a:lvl7pPr lvl="6" algn="ctr">
              <a:spcBef>
                <a:spcPts val="0"/>
              </a:spcBef>
              <a:spcAft>
                <a:spcPts val="0"/>
              </a:spcAft>
              <a:buSzPts val="4800"/>
              <a:buChar char="●"/>
              <a:defRPr sz="4800"/>
            </a:lvl7pPr>
            <a:lvl8pPr lvl="7" algn="ctr">
              <a:spcBef>
                <a:spcPts val="0"/>
              </a:spcBef>
              <a:spcAft>
                <a:spcPts val="0"/>
              </a:spcAft>
              <a:buSzPts val="4800"/>
              <a:buChar char="○"/>
              <a:defRPr sz="4800"/>
            </a:lvl8pPr>
            <a:lvl9pPr lvl="8" algn="ctr">
              <a:spcBef>
                <a:spcPts val="0"/>
              </a:spcBef>
              <a:spcAft>
                <a:spcPts val="0"/>
              </a:spcAft>
              <a:buSzPts val="4800"/>
              <a:buChar char="■"/>
              <a:defRPr sz="4800"/>
            </a:lvl9pPr>
          </a:lstStyle>
          <a:p/>
        </p:txBody>
      </p:sp>
      <p:sp>
        <p:nvSpPr>
          <p:cNvPr id="9" name="Google Shape;9;p3"/>
          <p:cNvSpPr txBox="1"/>
          <p:nvPr>
            <p:ph idx="1" type="subTitle"/>
          </p:nvPr>
        </p:nvSpPr>
        <p:spPr>
          <a:xfrm>
            <a:off x="1828800" y="4572000"/>
            <a:ext cx="6502400" cy="9144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SzPts val="3200"/>
              <a:buChar char="●"/>
              <a:defRPr sz="3200"/>
            </a:lvl1pPr>
            <a:lvl2pPr lvl="1" algn="ctr">
              <a:spcBef>
                <a:spcPts val="0"/>
              </a:spcBef>
              <a:spcAft>
                <a:spcPts val="0"/>
              </a:spcAft>
              <a:buSzPts val="3200"/>
              <a:buChar char="○"/>
              <a:defRPr sz="3200"/>
            </a:lvl2pPr>
            <a:lvl3pPr lvl="2" algn="ctr">
              <a:spcBef>
                <a:spcPts val="0"/>
              </a:spcBef>
              <a:spcAft>
                <a:spcPts val="0"/>
              </a:spcAft>
              <a:buSzPts val="3200"/>
              <a:buChar char="■"/>
              <a:defRPr sz="3200"/>
            </a:lvl3pPr>
            <a:lvl4pPr lvl="3" algn="ctr">
              <a:spcBef>
                <a:spcPts val="0"/>
              </a:spcBef>
              <a:spcAft>
                <a:spcPts val="0"/>
              </a:spcAft>
              <a:buSzPts val="3200"/>
              <a:buChar char="●"/>
              <a:defRPr sz="3200"/>
            </a:lvl4pPr>
            <a:lvl5pPr lvl="4" algn="ctr">
              <a:spcBef>
                <a:spcPts val="0"/>
              </a:spcBef>
              <a:spcAft>
                <a:spcPts val="0"/>
              </a:spcAft>
              <a:buSzPts val="3200"/>
              <a:buChar char="○"/>
              <a:defRPr sz="3200"/>
            </a:lvl5pPr>
            <a:lvl6pPr lvl="5" algn="ctr">
              <a:spcBef>
                <a:spcPts val="0"/>
              </a:spcBef>
              <a:spcAft>
                <a:spcPts val="0"/>
              </a:spcAft>
              <a:buSzPts val="3200"/>
              <a:buChar char="■"/>
              <a:defRPr sz="3200"/>
            </a:lvl6pPr>
            <a:lvl7pPr lvl="6" algn="ctr">
              <a:spcBef>
                <a:spcPts val="0"/>
              </a:spcBef>
              <a:spcAft>
                <a:spcPts val="0"/>
              </a:spcAft>
              <a:buSzPts val="3200"/>
              <a:buChar char="●"/>
              <a:defRPr sz="3200"/>
            </a:lvl7pPr>
            <a:lvl8pPr lvl="7" algn="ctr">
              <a:spcBef>
                <a:spcPts val="0"/>
              </a:spcBef>
              <a:spcAft>
                <a:spcPts val="0"/>
              </a:spcAft>
              <a:buSzPts val="3200"/>
              <a:buChar char="○"/>
              <a:defRPr sz="3200"/>
            </a:lvl8pPr>
            <a:lvl9pPr lvl="8" algn="ctr">
              <a:spcBef>
                <a:spcPts val="0"/>
              </a:spcBef>
              <a:spcAft>
                <a:spcPts val="0"/>
              </a:spcAft>
              <a:buSzPts val="3200"/>
              <a:buChar char="■"/>
              <a:defRPr sz="3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0" name="Shape 10"/>
        <p:cNvGrpSpPr/>
        <p:nvPr/>
      </p:nvGrpSpPr>
      <p:grpSpPr>
        <a:xfrm>
          <a:off x="0" y="0"/>
          <a:ext cx="0" cy="0"/>
          <a:chOff x="0" y="0"/>
          <a:chExt cx="0" cy="0"/>
        </a:xfrm>
      </p:grpSpPr>
      <p:sp>
        <p:nvSpPr>
          <p:cNvPr id="11" name="Google Shape;11;p4"/>
          <p:cNvSpPr txBox="1"/>
          <p:nvPr>
            <p:ph type="title"/>
          </p:nvPr>
        </p:nvSpPr>
        <p:spPr>
          <a:xfrm>
            <a:off x="304800" y="304800"/>
            <a:ext cx="9550400" cy="914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4267"/>
              <a:buChar char="●"/>
              <a:defRPr sz="4266"/>
            </a:lvl1pPr>
            <a:lvl2pPr lvl="1">
              <a:spcBef>
                <a:spcPts val="0"/>
              </a:spcBef>
              <a:spcAft>
                <a:spcPts val="0"/>
              </a:spcAft>
              <a:buSzPts val="4267"/>
              <a:buChar char="○"/>
              <a:defRPr sz="4266"/>
            </a:lvl2pPr>
            <a:lvl3pPr lvl="2">
              <a:spcBef>
                <a:spcPts val="0"/>
              </a:spcBef>
              <a:spcAft>
                <a:spcPts val="0"/>
              </a:spcAft>
              <a:buSzPts val="4267"/>
              <a:buChar char="■"/>
              <a:defRPr sz="4266"/>
            </a:lvl3pPr>
            <a:lvl4pPr lvl="3">
              <a:spcBef>
                <a:spcPts val="0"/>
              </a:spcBef>
              <a:spcAft>
                <a:spcPts val="0"/>
              </a:spcAft>
              <a:buSzPts val="4267"/>
              <a:buChar char="●"/>
              <a:defRPr sz="4266"/>
            </a:lvl4pPr>
            <a:lvl5pPr lvl="4">
              <a:spcBef>
                <a:spcPts val="0"/>
              </a:spcBef>
              <a:spcAft>
                <a:spcPts val="0"/>
              </a:spcAft>
              <a:buSzPts val="4267"/>
              <a:buChar char="○"/>
              <a:defRPr sz="4266"/>
            </a:lvl5pPr>
            <a:lvl6pPr lvl="5">
              <a:spcBef>
                <a:spcPts val="0"/>
              </a:spcBef>
              <a:spcAft>
                <a:spcPts val="0"/>
              </a:spcAft>
              <a:buSzPts val="4267"/>
              <a:buChar char="■"/>
              <a:defRPr sz="4266"/>
            </a:lvl6pPr>
            <a:lvl7pPr lvl="6">
              <a:spcBef>
                <a:spcPts val="0"/>
              </a:spcBef>
              <a:spcAft>
                <a:spcPts val="0"/>
              </a:spcAft>
              <a:buSzPts val="4267"/>
              <a:buChar char="●"/>
              <a:defRPr sz="4266"/>
            </a:lvl7pPr>
            <a:lvl8pPr lvl="7">
              <a:spcBef>
                <a:spcPts val="0"/>
              </a:spcBef>
              <a:spcAft>
                <a:spcPts val="0"/>
              </a:spcAft>
              <a:buSzPts val="4267"/>
              <a:buChar char="○"/>
              <a:defRPr sz="4266"/>
            </a:lvl8pPr>
            <a:lvl9pPr lvl="8">
              <a:spcBef>
                <a:spcPts val="0"/>
              </a:spcBef>
              <a:spcAft>
                <a:spcPts val="0"/>
              </a:spcAft>
              <a:buSzPts val="4267"/>
              <a:buChar char="■"/>
              <a:defRPr sz="4266"/>
            </a:lvl9pPr>
          </a:lstStyle>
          <a:p/>
        </p:txBody>
      </p:sp>
      <p:sp>
        <p:nvSpPr>
          <p:cNvPr id="12" name="Google Shape;12;p4"/>
          <p:cNvSpPr txBox="1"/>
          <p:nvPr>
            <p:ph idx="1" type="body"/>
          </p:nvPr>
        </p:nvSpPr>
        <p:spPr>
          <a:xfrm>
            <a:off x="304800" y="1828800"/>
            <a:ext cx="9550400" cy="5486400"/>
          </a:xfrm>
          <a:prstGeom prst="rect">
            <a:avLst/>
          </a:prstGeom>
          <a:noFill/>
          <a:ln>
            <a:noFill/>
          </a:ln>
        </p:spPr>
        <p:txBody>
          <a:bodyPr anchorCtr="0" anchor="t" bIns="91425" lIns="91425" spcFirstLastPara="1" rIns="91425" wrap="square" tIns="91425">
            <a:noAutofit/>
          </a:bodyPr>
          <a:lstStyle>
            <a:lvl1pPr indent="-397933" lvl="0" marL="457200">
              <a:spcBef>
                <a:spcPts val="0"/>
              </a:spcBef>
              <a:spcAft>
                <a:spcPts val="0"/>
              </a:spcAft>
              <a:buSzPts val="2667"/>
              <a:buChar char="●"/>
              <a:defRPr sz="2666"/>
            </a:lvl1pPr>
            <a:lvl2pPr indent="-397933" lvl="1" marL="914400">
              <a:spcBef>
                <a:spcPts val="0"/>
              </a:spcBef>
              <a:spcAft>
                <a:spcPts val="0"/>
              </a:spcAft>
              <a:buSzPts val="2667"/>
              <a:buChar char="○"/>
              <a:defRPr sz="2666"/>
            </a:lvl2pPr>
            <a:lvl3pPr indent="-397933" lvl="2" marL="1371600">
              <a:spcBef>
                <a:spcPts val="0"/>
              </a:spcBef>
              <a:spcAft>
                <a:spcPts val="0"/>
              </a:spcAft>
              <a:buSzPts val="2667"/>
              <a:buChar char="■"/>
              <a:defRPr sz="2666"/>
            </a:lvl3pPr>
            <a:lvl4pPr indent="-397933" lvl="3" marL="1828800">
              <a:spcBef>
                <a:spcPts val="0"/>
              </a:spcBef>
              <a:spcAft>
                <a:spcPts val="0"/>
              </a:spcAft>
              <a:buSzPts val="2667"/>
              <a:buChar char="●"/>
              <a:defRPr sz="2666"/>
            </a:lvl4pPr>
            <a:lvl5pPr indent="-397933" lvl="4" marL="2286000">
              <a:spcBef>
                <a:spcPts val="0"/>
              </a:spcBef>
              <a:spcAft>
                <a:spcPts val="0"/>
              </a:spcAft>
              <a:buSzPts val="2667"/>
              <a:buChar char="○"/>
              <a:defRPr sz="2666"/>
            </a:lvl5pPr>
            <a:lvl6pPr indent="-397933" lvl="5" marL="2743200">
              <a:spcBef>
                <a:spcPts val="0"/>
              </a:spcBef>
              <a:spcAft>
                <a:spcPts val="0"/>
              </a:spcAft>
              <a:buSzPts val="2667"/>
              <a:buChar char="■"/>
              <a:defRPr sz="2666"/>
            </a:lvl6pPr>
            <a:lvl7pPr indent="-397933" lvl="6" marL="3200400">
              <a:spcBef>
                <a:spcPts val="0"/>
              </a:spcBef>
              <a:spcAft>
                <a:spcPts val="0"/>
              </a:spcAft>
              <a:buSzPts val="2667"/>
              <a:buChar char="●"/>
              <a:defRPr sz="2666"/>
            </a:lvl7pPr>
            <a:lvl8pPr indent="-397933" lvl="7" marL="3657600">
              <a:spcBef>
                <a:spcPts val="0"/>
              </a:spcBef>
              <a:spcAft>
                <a:spcPts val="0"/>
              </a:spcAft>
              <a:buSzPts val="2667"/>
              <a:buChar char="○"/>
              <a:defRPr sz="2666"/>
            </a:lvl8pPr>
            <a:lvl9pPr indent="-397933" lvl="8" marL="4114800">
              <a:spcBef>
                <a:spcPts val="0"/>
              </a:spcBef>
              <a:spcAft>
                <a:spcPts val="0"/>
              </a:spcAft>
              <a:buSzPts val="2667"/>
              <a:buChar char="■"/>
              <a:defRPr sz="2666"/>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3" name="Shape 13"/>
        <p:cNvGrpSpPr/>
        <p:nvPr/>
      </p:nvGrpSpPr>
      <p:grpSpPr>
        <a:xfrm>
          <a:off x="0" y="0"/>
          <a:ext cx="0" cy="0"/>
          <a:chOff x="0" y="0"/>
          <a:chExt cx="0" cy="0"/>
        </a:xfrm>
      </p:grpSpPr>
      <p:sp>
        <p:nvSpPr>
          <p:cNvPr id="14" name="Google Shape;14;p5"/>
          <p:cNvSpPr txBox="1"/>
          <p:nvPr>
            <p:ph type="title"/>
          </p:nvPr>
        </p:nvSpPr>
        <p:spPr>
          <a:xfrm>
            <a:off x="304800" y="304800"/>
            <a:ext cx="9550400" cy="914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4267"/>
              <a:buChar char="●"/>
              <a:defRPr sz="4266"/>
            </a:lvl1pPr>
            <a:lvl2pPr lvl="1">
              <a:spcBef>
                <a:spcPts val="0"/>
              </a:spcBef>
              <a:spcAft>
                <a:spcPts val="0"/>
              </a:spcAft>
              <a:buSzPts val="4267"/>
              <a:buChar char="○"/>
              <a:defRPr sz="4266"/>
            </a:lvl2pPr>
            <a:lvl3pPr lvl="2">
              <a:spcBef>
                <a:spcPts val="0"/>
              </a:spcBef>
              <a:spcAft>
                <a:spcPts val="0"/>
              </a:spcAft>
              <a:buSzPts val="4267"/>
              <a:buChar char="■"/>
              <a:defRPr sz="4266"/>
            </a:lvl3pPr>
            <a:lvl4pPr lvl="3">
              <a:spcBef>
                <a:spcPts val="0"/>
              </a:spcBef>
              <a:spcAft>
                <a:spcPts val="0"/>
              </a:spcAft>
              <a:buSzPts val="4267"/>
              <a:buChar char="●"/>
              <a:defRPr sz="4266"/>
            </a:lvl4pPr>
            <a:lvl5pPr lvl="4">
              <a:spcBef>
                <a:spcPts val="0"/>
              </a:spcBef>
              <a:spcAft>
                <a:spcPts val="0"/>
              </a:spcAft>
              <a:buSzPts val="4267"/>
              <a:buChar char="○"/>
              <a:defRPr sz="4266"/>
            </a:lvl5pPr>
            <a:lvl6pPr lvl="5">
              <a:spcBef>
                <a:spcPts val="0"/>
              </a:spcBef>
              <a:spcAft>
                <a:spcPts val="0"/>
              </a:spcAft>
              <a:buSzPts val="4267"/>
              <a:buChar char="■"/>
              <a:defRPr sz="4266"/>
            </a:lvl6pPr>
            <a:lvl7pPr lvl="6">
              <a:spcBef>
                <a:spcPts val="0"/>
              </a:spcBef>
              <a:spcAft>
                <a:spcPts val="0"/>
              </a:spcAft>
              <a:buSzPts val="4267"/>
              <a:buChar char="●"/>
              <a:defRPr sz="4266"/>
            </a:lvl7pPr>
            <a:lvl8pPr lvl="7">
              <a:spcBef>
                <a:spcPts val="0"/>
              </a:spcBef>
              <a:spcAft>
                <a:spcPts val="0"/>
              </a:spcAft>
              <a:buSzPts val="4267"/>
              <a:buChar char="○"/>
              <a:defRPr sz="4266"/>
            </a:lvl8pPr>
            <a:lvl9pPr lvl="8">
              <a:spcBef>
                <a:spcPts val="0"/>
              </a:spcBef>
              <a:spcAft>
                <a:spcPts val="0"/>
              </a:spcAft>
              <a:buSzPts val="4267"/>
              <a:buChar char="■"/>
              <a:defRPr sz="4266"/>
            </a:lvl9pPr>
          </a:lstStyle>
          <a:p/>
        </p:txBody>
      </p:sp>
      <p:sp>
        <p:nvSpPr>
          <p:cNvPr id="15" name="Google Shape;15;p5"/>
          <p:cNvSpPr txBox="1"/>
          <p:nvPr>
            <p:ph idx="1" type="body"/>
          </p:nvPr>
        </p:nvSpPr>
        <p:spPr>
          <a:xfrm>
            <a:off x="304800" y="1828800"/>
            <a:ext cx="4470400" cy="5486400"/>
          </a:xfrm>
          <a:prstGeom prst="rect">
            <a:avLst/>
          </a:prstGeom>
          <a:noFill/>
          <a:ln>
            <a:noFill/>
          </a:ln>
        </p:spPr>
        <p:txBody>
          <a:bodyPr anchorCtr="0" anchor="t" bIns="91425" lIns="91425" spcFirstLastPara="1" rIns="91425" wrap="square" tIns="91425">
            <a:noAutofit/>
          </a:bodyPr>
          <a:lstStyle>
            <a:lvl1pPr indent="-397933" lvl="0" marL="457200">
              <a:spcBef>
                <a:spcPts val="0"/>
              </a:spcBef>
              <a:spcAft>
                <a:spcPts val="0"/>
              </a:spcAft>
              <a:buSzPts val="2667"/>
              <a:buChar char="●"/>
              <a:defRPr sz="2666"/>
            </a:lvl1pPr>
            <a:lvl2pPr indent="-397933" lvl="1" marL="914400">
              <a:spcBef>
                <a:spcPts val="0"/>
              </a:spcBef>
              <a:spcAft>
                <a:spcPts val="0"/>
              </a:spcAft>
              <a:buSzPts val="2667"/>
              <a:buChar char="○"/>
              <a:defRPr sz="2666"/>
            </a:lvl2pPr>
            <a:lvl3pPr indent="-397933" lvl="2" marL="1371600">
              <a:spcBef>
                <a:spcPts val="0"/>
              </a:spcBef>
              <a:spcAft>
                <a:spcPts val="0"/>
              </a:spcAft>
              <a:buSzPts val="2667"/>
              <a:buChar char="■"/>
              <a:defRPr sz="2666"/>
            </a:lvl3pPr>
            <a:lvl4pPr indent="-397933" lvl="3" marL="1828800">
              <a:spcBef>
                <a:spcPts val="0"/>
              </a:spcBef>
              <a:spcAft>
                <a:spcPts val="0"/>
              </a:spcAft>
              <a:buSzPts val="2667"/>
              <a:buChar char="●"/>
              <a:defRPr sz="2666"/>
            </a:lvl4pPr>
            <a:lvl5pPr indent="-397933" lvl="4" marL="2286000">
              <a:spcBef>
                <a:spcPts val="0"/>
              </a:spcBef>
              <a:spcAft>
                <a:spcPts val="0"/>
              </a:spcAft>
              <a:buSzPts val="2667"/>
              <a:buChar char="○"/>
              <a:defRPr sz="2666"/>
            </a:lvl5pPr>
            <a:lvl6pPr indent="-397933" lvl="5" marL="2743200">
              <a:spcBef>
                <a:spcPts val="0"/>
              </a:spcBef>
              <a:spcAft>
                <a:spcPts val="0"/>
              </a:spcAft>
              <a:buSzPts val="2667"/>
              <a:buChar char="■"/>
              <a:defRPr sz="2666"/>
            </a:lvl6pPr>
            <a:lvl7pPr indent="-397933" lvl="6" marL="3200400">
              <a:spcBef>
                <a:spcPts val="0"/>
              </a:spcBef>
              <a:spcAft>
                <a:spcPts val="0"/>
              </a:spcAft>
              <a:buSzPts val="2667"/>
              <a:buChar char="●"/>
              <a:defRPr sz="2666"/>
            </a:lvl7pPr>
            <a:lvl8pPr indent="-397933" lvl="7" marL="3657600">
              <a:spcBef>
                <a:spcPts val="0"/>
              </a:spcBef>
              <a:spcAft>
                <a:spcPts val="0"/>
              </a:spcAft>
              <a:buSzPts val="2667"/>
              <a:buChar char="○"/>
              <a:defRPr sz="2666"/>
            </a:lvl8pPr>
            <a:lvl9pPr indent="-397933" lvl="8" marL="4114800">
              <a:spcBef>
                <a:spcPts val="0"/>
              </a:spcBef>
              <a:spcAft>
                <a:spcPts val="0"/>
              </a:spcAft>
              <a:buSzPts val="2667"/>
              <a:buChar char="■"/>
              <a:defRPr sz="2666"/>
            </a:lvl9pPr>
          </a:lstStyle>
          <a:p/>
        </p:txBody>
      </p:sp>
      <p:sp>
        <p:nvSpPr>
          <p:cNvPr id="16" name="Google Shape;16;p5"/>
          <p:cNvSpPr txBox="1"/>
          <p:nvPr>
            <p:ph idx="2" type="body"/>
          </p:nvPr>
        </p:nvSpPr>
        <p:spPr>
          <a:xfrm>
            <a:off x="5384800" y="1828800"/>
            <a:ext cx="4470400" cy="5486400"/>
          </a:xfrm>
          <a:prstGeom prst="rect">
            <a:avLst/>
          </a:prstGeom>
          <a:noFill/>
          <a:ln>
            <a:noFill/>
          </a:ln>
        </p:spPr>
        <p:txBody>
          <a:bodyPr anchorCtr="0" anchor="t" bIns="91425" lIns="91425" spcFirstLastPara="1" rIns="91425" wrap="square" tIns="91425">
            <a:noAutofit/>
          </a:bodyPr>
          <a:lstStyle>
            <a:lvl1pPr indent="-397933" lvl="0" marL="457200">
              <a:spcBef>
                <a:spcPts val="0"/>
              </a:spcBef>
              <a:spcAft>
                <a:spcPts val="0"/>
              </a:spcAft>
              <a:buSzPts val="2667"/>
              <a:buChar char="●"/>
              <a:defRPr sz="2666"/>
            </a:lvl1pPr>
            <a:lvl2pPr indent="-397933" lvl="1" marL="914400">
              <a:spcBef>
                <a:spcPts val="0"/>
              </a:spcBef>
              <a:spcAft>
                <a:spcPts val="0"/>
              </a:spcAft>
              <a:buSzPts val="2667"/>
              <a:buChar char="○"/>
              <a:defRPr sz="2666"/>
            </a:lvl2pPr>
            <a:lvl3pPr indent="-397933" lvl="2" marL="1371600">
              <a:spcBef>
                <a:spcPts val="0"/>
              </a:spcBef>
              <a:spcAft>
                <a:spcPts val="0"/>
              </a:spcAft>
              <a:buSzPts val="2667"/>
              <a:buChar char="■"/>
              <a:defRPr sz="2666"/>
            </a:lvl3pPr>
            <a:lvl4pPr indent="-397933" lvl="3" marL="1828800">
              <a:spcBef>
                <a:spcPts val="0"/>
              </a:spcBef>
              <a:spcAft>
                <a:spcPts val="0"/>
              </a:spcAft>
              <a:buSzPts val="2667"/>
              <a:buChar char="●"/>
              <a:defRPr sz="2666"/>
            </a:lvl4pPr>
            <a:lvl5pPr indent="-397933" lvl="4" marL="2286000">
              <a:spcBef>
                <a:spcPts val="0"/>
              </a:spcBef>
              <a:spcAft>
                <a:spcPts val="0"/>
              </a:spcAft>
              <a:buSzPts val="2667"/>
              <a:buChar char="○"/>
              <a:defRPr sz="2666"/>
            </a:lvl5pPr>
            <a:lvl6pPr indent="-397933" lvl="5" marL="2743200">
              <a:spcBef>
                <a:spcPts val="0"/>
              </a:spcBef>
              <a:spcAft>
                <a:spcPts val="0"/>
              </a:spcAft>
              <a:buSzPts val="2667"/>
              <a:buChar char="■"/>
              <a:defRPr sz="2666"/>
            </a:lvl6pPr>
            <a:lvl7pPr indent="-397933" lvl="6" marL="3200400">
              <a:spcBef>
                <a:spcPts val="0"/>
              </a:spcBef>
              <a:spcAft>
                <a:spcPts val="0"/>
              </a:spcAft>
              <a:buSzPts val="2667"/>
              <a:buChar char="●"/>
              <a:defRPr sz="2666"/>
            </a:lvl7pPr>
            <a:lvl8pPr indent="-397933" lvl="7" marL="3657600">
              <a:spcBef>
                <a:spcPts val="0"/>
              </a:spcBef>
              <a:spcAft>
                <a:spcPts val="0"/>
              </a:spcAft>
              <a:buSzPts val="2667"/>
              <a:buChar char="○"/>
              <a:defRPr sz="2666"/>
            </a:lvl8pPr>
            <a:lvl9pPr indent="-397933" lvl="8" marL="4114800">
              <a:spcBef>
                <a:spcPts val="0"/>
              </a:spcBef>
              <a:spcAft>
                <a:spcPts val="0"/>
              </a:spcAft>
              <a:buSzPts val="2667"/>
              <a:buChar char="■"/>
              <a:defRPr sz="2666"/>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7" name="Shape 17"/>
        <p:cNvGrpSpPr/>
        <p:nvPr/>
      </p:nvGrpSpPr>
      <p:grpSpPr>
        <a:xfrm>
          <a:off x="0" y="0"/>
          <a:ext cx="0" cy="0"/>
          <a:chOff x="0" y="0"/>
          <a:chExt cx="0" cy="0"/>
        </a:xfrm>
      </p:grpSpPr>
      <p:sp>
        <p:nvSpPr>
          <p:cNvPr id="18" name="Google Shape;18;p6"/>
          <p:cNvSpPr txBox="1"/>
          <p:nvPr>
            <p:ph idx="1" type="body"/>
          </p:nvPr>
        </p:nvSpPr>
        <p:spPr>
          <a:xfrm>
            <a:off x="304800" y="6705600"/>
            <a:ext cx="9550400" cy="609600"/>
          </a:xfrm>
          <a:prstGeom prst="rect">
            <a:avLst/>
          </a:prstGeom>
          <a:noFill/>
          <a:ln>
            <a:noFill/>
          </a:ln>
        </p:spPr>
        <p:txBody>
          <a:bodyPr anchorCtr="0" anchor="t" bIns="91425" lIns="91425" spcFirstLastPara="1" rIns="91425" wrap="square" tIns="91425">
            <a:noAutofit/>
          </a:bodyPr>
          <a:lstStyle>
            <a:lvl1pPr indent="-431800" lvl="0" marL="457200" algn="ctr">
              <a:spcBef>
                <a:spcPts val="0"/>
              </a:spcBef>
              <a:spcAft>
                <a:spcPts val="0"/>
              </a:spcAft>
              <a:buSzPts val="3200"/>
              <a:buChar char="●"/>
              <a:defRPr sz="3200"/>
            </a:lvl1pPr>
            <a:lvl2pPr indent="-431800" lvl="1" marL="914400" algn="ctr">
              <a:spcBef>
                <a:spcPts val="0"/>
              </a:spcBef>
              <a:spcAft>
                <a:spcPts val="0"/>
              </a:spcAft>
              <a:buSzPts val="3200"/>
              <a:buChar char="○"/>
              <a:defRPr sz="3200"/>
            </a:lvl2pPr>
            <a:lvl3pPr indent="-431800" lvl="2" marL="1371600" algn="ctr">
              <a:spcBef>
                <a:spcPts val="0"/>
              </a:spcBef>
              <a:spcAft>
                <a:spcPts val="0"/>
              </a:spcAft>
              <a:buSzPts val="3200"/>
              <a:buChar char="■"/>
              <a:defRPr sz="3200"/>
            </a:lvl3pPr>
            <a:lvl4pPr indent="-431800" lvl="3" marL="1828800" algn="ctr">
              <a:spcBef>
                <a:spcPts val="0"/>
              </a:spcBef>
              <a:spcAft>
                <a:spcPts val="0"/>
              </a:spcAft>
              <a:buSzPts val="3200"/>
              <a:buChar char="●"/>
              <a:defRPr sz="3200"/>
            </a:lvl4pPr>
            <a:lvl5pPr indent="-431800" lvl="4" marL="2286000" algn="ctr">
              <a:spcBef>
                <a:spcPts val="0"/>
              </a:spcBef>
              <a:spcAft>
                <a:spcPts val="0"/>
              </a:spcAft>
              <a:buSzPts val="3200"/>
              <a:buChar char="○"/>
              <a:defRPr sz="3200"/>
            </a:lvl5pPr>
            <a:lvl6pPr indent="-431800" lvl="5" marL="2743200" algn="ctr">
              <a:spcBef>
                <a:spcPts val="0"/>
              </a:spcBef>
              <a:spcAft>
                <a:spcPts val="0"/>
              </a:spcAft>
              <a:buSzPts val="3200"/>
              <a:buChar char="■"/>
              <a:defRPr sz="3200"/>
            </a:lvl6pPr>
            <a:lvl7pPr indent="-431800" lvl="6" marL="3200400" algn="ctr">
              <a:spcBef>
                <a:spcPts val="0"/>
              </a:spcBef>
              <a:spcAft>
                <a:spcPts val="0"/>
              </a:spcAft>
              <a:buSzPts val="3200"/>
              <a:buChar char="●"/>
              <a:defRPr sz="3200"/>
            </a:lvl7pPr>
            <a:lvl8pPr indent="-431800" lvl="7" marL="3657600" algn="ctr">
              <a:spcBef>
                <a:spcPts val="0"/>
              </a:spcBef>
              <a:spcAft>
                <a:spcPts val="0"/>
              </a:spcAft>
              <a:buSzPts val="3200"/>
              <a:buChar char="○"/>
              <a:defRPr sz="3200"/>
            </a:lvl8pPr>
            <a:lvl9pPr indent="-431800" lvl="8" marL="4114800" algn="ctr">
              <a:spcBef>
                <a:spcPts val="0"/>
              </a:spcBef>
              <a:spcAft>
                <a:spcPts val="0"/>
              </a:spcAft>
              <a:buSzPts val="3200"/>
              <a:buChar char="■"/>
              <a:defRPr sz="32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2.jpg"/><Relationship Id="rId5"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30.png"/><Relationship Id="rId5"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18.jpg"/><Relationship Id="rId5"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0.png"/><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0.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0.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2" name="Shape 22"/>
        <p:cNvGrpSpPr/>
        <p:nvPr/>
      </p:nvGrpSpPr>
      <p:grpSpPr>
        <a:xfrm>
          <a:off x="0" y="0"/>
          <a:ext cx="0" cy="0"/>
          <a:chOff x="0" y="0"/>
          <a:chExt cx="0" cy="0"/>
        </a:xfrm>
      </p:grpSpPr>
      <p:sp>
        <p:nvSpPr>
          <p:cNvPr id="23" name="Google Shape;23;p7"/>
          <p:cNvSpPr txBox="1"/>
          <p:nvPr>
            <p:ph type="ctrTitle"/>
          </p:nvPr>
        </p:nvSpPr>
        <p:spPr>
          <a:xfrm>
            <a:off x="102300" y="1594550"/>
            <a:ext cx="6253325" cy="2131125"/>
          </a:xfrm>
          <a:prstGeom prst="rect">
            <a:avLst/>
          </a:prstGeom>
          <a:noFill/>
          <a:ln>
            <a:noFill/>
          </a:ln>
        </p:spPr>
        <p:txBody>
          <a:bodyPr anchorCtr="0" anchor="ctr" bIns="38100" lIns="38100" spcFirstLastPara="1" rIns="38100" wrap="square" tIns="38100">
            <a:noAutofit/>
          </a:bodyPr>
          <a:lstStyle/>
          <a:p>
            <a:pPr indent="0" lvl="0" marL="0" marR="0" rtl="0" algn="l">
              <a:lnSpc>
                <a:spcPct val="138125"/>
              </a:lnSpc>
              <a:spcBef>
                <a:spcPts val="0"/>
              </a:spcBef>
              <a:spcAft>
                <a:spcPts val="0"/>
              </a:spcAft>
              <a:buNone/>
            </a:pPr>
            <a:r>
              <a:rPr lang="en-US" sz="4444">
                <a:solidFill>
                  <a:srgbClr val="FFFFFF"/>
                </a:solidFill>
                <a:latin typeface="Arial"/>
                <a:ea typeface="Arial"/>
                <a:cs typeface="Arial"/>
                <a:sym typeface="Arial"/>
              </a:rPr>
              <a:t>Safe </a:t>
            </a:r>
            <a:r>
              <a:rPr lang="en-US" sz="4333">
                <a:solidFill>
                  <a:srgbClr val="FFFFFF"/>
                </a:solidFill>
                <a:latin typeface="Arial"/>
                <a:ea typeface="Arial"/>
                <a:cs typeface="Arial"/>
                <a:sym typeface="Arial"/>
              </a:rPr>
              <a:t>Routes</a:t>
            </a:r>
            <a:r>
              <a:rPr lang="en-US" sz="4444">
                <a:solidFill>
                  <a:srgbClr val="FFFFFF"/>
                </a:solidFill>
                <a:latin typeface="Arial"/>
                <a:ea typeface="Arial"/>
                <a:cs typeface="Arial"/>
                <a:sym typeface="Arial"/>
              </a:rPr>
              <a:t> to School</a:t>
            </a:r>
            <a:r>
              <a:rPr lang="en-US" sz="5111">
                <a:solidFill>
                  <a:srgbClr val="FFFFFF"/>
                </a:solidFill>
                <a:latin typeface="Arial"/>
                <a:ea typeface="Arial"/>
                <a:cs typeface="Arial"/>
                <a:sym typeface="Arial"/>
              </a:rPr>
              <a:t> </a:t>
            </a:r>
            <a:endParaRPr sz="5111">
              <a:solidFill>
                <a:srgbClr val="FFFFFF"/>
              </a:solidFill>
              <a:latin typeface="Arial"/>
              <a:ea typeface="Arial"/>
              <a:cs typeface="Arial"/>
              <a:sym typeface="Arial"/>
            </a:endParaRPr>
          </a:p>
        </p:txBody>
      </p:sp>
      <p:sp>
        <p:nvSpPr>
          <p:cNvPr id="24" name="Google Shape;24;p7"/>
          <p:cNvSpPr txBox="1"/>
          <p:nvPr>
            <p:ph idx="1" type="subTitle"/>
          </p:nvPr>
        </p:nvSpPr>
        <p:spPr>
          <a:xfrm>
            <a:off x="402150" y="2794000"/>
            <a:ext cx="5101500" cy="1887700"/>
          </a:xfrm>
          <a:prstGeom prst="rect">
            <a:avLst/>
          </a:prstGeom>
          <a:noFill/>
          <a:ln>
            <a:noFill/>
          </a:ln>
        </p:spPr>
        <p:txBody>
          <a:bodyPr anchorCtr="0" anchor="ctr" bIns="38100" lIns="38100" spcFirstLastPara="1" rIns="38100" wrap="square" tIns="38100">
            <a:noAutofit/>
          </a:bodyPr>
          <a:lstStyle/>
          <a:p>
            <a:pPr indent="0" lvl="0" marL="0" marR="0" rtl="0" algn="l">
              <a:lnSpc>
                <a:spcPct val="119921"/>
              </a:lnSpc>
              <a:spcBef>
                <a:spcPts val="0"/>
              </a:spcBef>
              <a:spcAft>
                <a:spcPts val="0"/>
              </a:spcAft>
              <a:buNone/>
            </a:pPr>
            <a:r>
              <a:rPr i="1" lang="en-US" sz="3555">
                <a:solidFill>
                  <a:srgbClr val="FFFFFF"/>
                </a:solidFill>
                <a:latin typeface="Arial"/>
                <a:ea typeface="Arial"/>
                <a:cs typeface="Arial"/>
                <a:sym typeface="Arial"/>
              </a:rPr>
              <a:t>Improving Health, Safety and Transportation</a:t>
            </a:r>
            <a:endParaRPr i="1" sz="3555">
              <a:solidFill>
                <a:srgbClr val="FFFFFF"/>
              </a:solidFill>
              <a:latin typeface="Arial"/>
              <a:ea typeface="Arial"/>
              <a:cs typeface="Arial"/>
              <a:sym typeface="Arial"/>
            </a:endParaRPr>
          </a:p>
        </p:txBody>
      </p:sp>
      <p:pic>
        <p:nvPicPr>
          <p:cNvPr id="25" name="Google Shape;25;p7"/>
          <p:cNvPicPr preferRelativeResize="0"/>
          <p:nvPr/>
        </p:nvPicPr>
        <p:blipFill>
          <a:blip r:embed="rId4">
            <a:alphaModFix/>
          </a:blip>
          <a:stretch>
            <a:fillRect/>
          </a:stretch>
        </p:blipFill>
        <p:spPr>
          <a:xfrm>
            <a:off x="5524500" y="1428750"/>
            <a:ext cx="4635500" cy="5545650"/>
          </a:xfrm>
          <a:prstGeom prst="rect">
            <a:avLst/>
          </a:prstGeom>
          <a:noFill/>
          <a:ln>
            <a:noFill/>
          </a:ln>
        </p:spPr>
      </p:pic>
      <p:sp>
        <p:nvSpPr>
          <p:cNvPr id="26" name="Google Shape;26;p7"/>
          <p:cNvSpPr txBox="1"/>
          <p:nvPr/>
        </p:nvSpPr>
        <p:spPr>
          <a:xfrm>
            <a:off x="5632075" y="6552825"/>
            <a:ext cx="1256225" cy="425450"/>
          </a:xfrm>
          <a:prstGeom prst="rect">
            <a:avLst/>
          </a:prstGeom>
          <a:noFill/>
          <a:ln>
            <a:noFill/>
          </a:ln>
        </p:spPr>
        <p:txBody>
          <a:bodyPr anchorCtr="0" anchor="ctr" bIns="38100" lIns="38100" spcFirstLastPara="1" rIns="38100" wrap="square" tIns="38100">
            <a:noAutofit/>
          </a:bodyPr>
          <a:lstStyle/>
          <a:p>
            <a:pPr indent="0" lvl="0" marL="0" marR="0" rtl="0" algn="l">
              <a:lnSpc>
                <a:spcPct val="119791"/>
              </a:lnSpc>
              <a:spcBef>
                <a:spcPts val="0"/>
              </a:spcBef>
              <a:spcAft>
                <a:spcPts val="0"/>
              </a:spcAft>
              <a:buNone/>
            </a:pPr>
            <a:r>
              <a:rPr lang="en-US" sz="1333">
                <a:solidFill>
                  <a:srgbClr val="FFFFFF"/>
                </a:solidFill>
                <a:latin typeface="Arial"/>
                <a:ea typeface="Arial"/>
                <a:cs typeface="Arial"/>
                <a:sym typeface="Arial"/>
              </a:rPr>
              <a:t>Lenexa, KS</a:t>
            </a:r>
            <a:endParaRPr sz="1333">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84" name="Shape 84"/>
        <p:cNvGrpSpPr/>
        <p:nvPr/>
      </p:nvGrpSpPr>
      <p:grpSpPr>
        <a:xfrm>
          <a:off x="0" y="0"/>
          <a:ext cx="0" cy="0"/>
          <a:chOff x="0" y="0"/>
          <a:chExt cx="0" cy="0"/>
        </a:xfrm>
      </p:grpSpPr>
      <p:sp>
        <p:nvSpPr>
          <p:cNvPr id="85" name="Google Shape;85;p16"/>
          <p:cNvSpPr txBox="1"/>
          <p:nvPr>
            <p:ph type="title"/>
          </p:nvPr>
        </p:nvSpPr>
        <p:spPr>
          <a:xfrm>
            <a:off x="271625" y="51150"/>
            <a:ext cx="9354250" cy="1479783"/>
          </a:xfrm>
          <a:prstGeom prst="rect">
            <a:avLst/>
          </a:prstGeom>
          <a:noFill/>
          <a:ln>
            <a:noFill/>
          </a:ln>
        </p:spPr>
        <p:txBody>
          <a:bodyPr anchorCtr="0" anchor="ctr" bIns="38100" lIns="38100" spcFirstLastPara="1" rIns="38100" wrap="square" tIns="38100">
            <a:noAutofit/>
          </a:bodyPr>
          <a:lstStyle/>
          <a:p>
            <a:pPr indent="0" lvl="0" marL="0" marR="0" rtl="0" algn="l">
              <a:lnSpc>
                <a:spcPct val="120138"/>
              </a:lnSpc>
              <a:spcBef>
                <a:spcPts val="0"/>
              </a:spcBef>
              <a:spcAft>
                <a:spcPts val="0"/>
              </a:spcAft>
              <a:buNone/>
            </a:pPr>
            <a:r>
              <a:rPr lang="en-US" sz="4000">
                <a:solidFill>
                  <a:srgbClr val="FFFFFF"/>
                </a:solidFill>
                <a:latin typeface="Arial"/>
                <a:ea typeface="Arial"/>
                <a:cs typeface="Arial"/>
                <a:sym typeface="Arial"/>
              </a:rPr>
              <a:t>Most common barriers to walking and bicycling to school</a:t>
            </a:r>
            <a:endParaRPr sz="4000">
              <a:solidFill>
                <a:srgbClr val="FFFFFF"/>
              </a:solidFill>
              <a:latin typeface="Arial"/>
              <a:ea typeface="Arial"/>
              <a:cs typeface="Arial"/>
              <a:sym typeface="Arial"/>
            </a:endParaRPr>
          </a:p>
        </p:txBody>
      </p:sp>
      <p:sp>
        <p:nvSpPr>
          <p:cNvPr id="86" name="Google Shape;86;p16"/>
          <p:cNvSpPr txBox="1"/>
          <p:nvPr>
            <p:ph idx="1" type="body"/>
          </p:nvPr>
        </p:nvSpPr>
        <p:spPr>
          <a:xfrm>
            <a:off x="610300" y="1829150"/>
            <a:ext cx="9015575" cy="5002725"/>
          </a:xfrm>
          <a:prstGeom prst="rect">
            <a:avLst/>
          </a:prstGeom>
          <a:noFill/>
          <a:ln>
            <a:noFill/>
          </a:ln>
        </p:spPr>
        <p:txBody>
          <a:bodyPr anchorCtr="0" anchor="t" bIns="38100" lIns="38100" spcFirstLastPara="1" rIns="38100" wrap="square" tIns="38100">
            <a:noAutofit/>
          </a:bodyPr>
          <a:lstStyle/>
          <a:p>
            <a:pPr indent="-248355" lvl="0" marL="381000" marR="0" rtl="0" algn="l">
              <a:lnSpc>
                <a:spcPct val="100000"/>
              </a:lnSpc>
              <a:spcBef>
                <a:spcPts val="0"/>
              </a:spcBef>
              <a:spcAft>
                <a:spcPts val="0"/>
              </a:spcAft>
              <a:buClr>
                <a:srgbClr val="000000"/>
              </a:buClr>
              <a:buSzPts val="3111"/>
              <a:buChar char="●"/>
            </a:pPr>
            <a:r>
              <a:rPr lang="en-US" sz="3111">
                <a:solidFill>
                  <a:srgbClr val="000000"/>
                </a:solidFill>
                <a:latin typeface="Arial"/>
                <a:ea typeface="Arial"/>
                <a:cs typeface="Arial"/>
                <a:sym typeface="Arial"/>
              </a:rPr>
              <a:t>Long distances 62%</a:t>
            </a:r>
            <a:endParaRPr sz="3111">
              <a:solidFill>
                <a:srgbClr val="000000"/>
              </a:solidFill>
              <a:latin typeface="Arial"/>
              <a:ea typeface="Arial"/>
              <a:cs typeface="Arial"/>
              <a:sym typeface="Arial"/>
            </a:endParaRPr>
          </a:p>
          <a:p>
            <a:pPr indent="0" lvl="0" marL="0" marR="0" rtl="0" algn="l">
              <a:lnSpc>
                <a:spcPct val="100000"/>
              </a:lnSpc>
              <a:spcBef>
                <a:spcPts val="563"/>
              </a:spcBef>
              <a:spcAft>
                <a:spcPts val="0"/>
              </a:spcAft>
              <a:buNone/>
            </a:pPr>
            <a:r>
              <a:t/>
            </a:r>
            <a:endParaRPr sz="3111">
              <a:solidFill>
                <a:srgbClr val="000000"/>
              </a:solidFill>
              <a:latin typeface="Arial"/>
              <a:ea typeface="Arial"/>
              <a:cs typeface="Arial"/>
              <a:sym typeface="Arial"/>
            </a:endParaRPr>
          </a:p>
          <a:p>
            <a:pPr indent="-248355" lvl="0" marL="381000" marR="0" rtl="0" algn="l">
              <a:lnSpc>
                <a:spcPct val="100000"/>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Traffic danger 30%</a:t>
            </a:r>
            <a:endParaRPr sz="3111">
              <a:solidFill>
                <a:srgbClr val="000000"/>
              </a:solidFill>
              <a:latin typeface="Arial"/>
              <a:ea typeface="Arial"/>
              <a:cs typeface="Arial"/>
              <a:sym typeface="Arial"/>
            </a:endParaRPr>
          </a:p>
          <a:p>
            <a:pPr indent="0" lvl="0" marL="0" marR="0" rtl="0" algn="l">
              <a:lnSpc>
                <a:spcPct val="100000"/>
              </a:lnSpc>
              <a:spcBef>
                <a:spcPts val="563"/>
              </a:spcBef>
              <a:spcAft>
                <a:spcPts val="0"/>
              </a:spcAft>
              <a:buNone/>
            </a:pPr>
            <a:r>
              <a:t/>
            </a:r>
            <a:endParaRPr sz="3111">
              <a:solidFill>
                <a:srgbClr val="000000"/>
              </a:solidFill>
              <a:latin typeface="Arial"/>
              <a:ea typeface="Arial"/>
              <a:cs typeface="Arial"/>
              <a:sym typeface="Arial"/>
            </a:endParaRPr>
          </a:p>
          <a:p>
            <a:pPr indent="-248355" lvl="0" marL="381000" marR="0" rtl="0" algn="l">
              <a:lnSpc>
                <a:spcPct val="100000"/>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Adverse weather 19%</a:t>
            </a:r>
            <a:endParaRPr sz="3111">
              <a:solidFill>
                <a:srgbClr val="000000"/>
              </a:solidFill>
              <a:latin typeface="Arial"/>
              <a:ea typeface="Arial"/>
              <a:cs typeface="Arial"/>
              <a:sym typeface="Arial"/>
            </a:endParaRPr>
          </a:p>
          <a:p>
            <a:pPr indent="0" lvl="0" marL="0" marR="0" rtl="0" algn="l">
              <a:lnSpc>
                <a:spcPct val="100000"/>
              </a:lnSpc>
              <a:spcBef>
                <a:spcPts val="563"/>
              </a:spcBef>
              <a:spcAft>
                <a:spcPts val="0"/>
              </a:spcAft>
              <a:buNone/>
            </a:pPr>
            <a:r>
              <a:t/>
            </a:r>
            <a:endParaRPr sz="3111">
              <a:solidFill>
                <a:srgbClr val="000000"/>
              </a:solidFill>
              <a:latin typeface="Arial"/>
              <a:ea typeface="Arial"/>
              <a:cs typeface="Arial"/>
              <a:sym typeface="Arial"/>
            </a:endParaRPr>
          </a:p>
          <a:p>
            <a:pPr indent="-248355" lvl="0" marL="381000" marR="0" rtl="0" algn="l">
              <a:lnSpc>
                <a:spcPct val="100000"/>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Fear of crime danger 12%</a:t>
            </a:r>
            <a:endParaRPr sz="3111">
              <a:solidFill>
                <a:srgbClr val="000000"/>
              </a:solidFill>
              <a:latin typeface="Arial"/>
              <a:ea typeface="Arial"/>
              <a:cs typeface="Arial"/>
              <a:sym typeface="Arial"/>
            </a:endParaRPr>
          </a:p>
          <a:p>
            <a:pPr indent="0" lvl="0" marL="0" marR="0" rtl="0" algn="l">
              <a:lnSpc>
                <a:spcPct val="100000"/>
              </a:lnSpc>
              <a:spcBef>
                <a:spcPts val="396"/>
              </a:spcBef>
              <a:spcAft>
                <a:spcPts val="0"/>
              </a:spcAft>
              <a:buNone/>
            </a:pPr>
            <a:r>
              <a:t/>
            </a:r>
            <a:endParaRPr sz="2222">
              <a:solidFill>
                <a:srgbClr val="000000"/>
              </a:solidFill>
              <a:latin typeface="Arial"/>
              <a:ea typeface="Arial"/>
              <a:cs typeface="Arial"/>
              <a:sym typeface="Arial"/>
            </a:endParaRPr>
          </a:p>
          <a:p>
            <a:pPr indent="0" lvl="0" marL="0" marR="0" rtl="0" algn="l">
              <a:lnSpc>
                <a:spcPct val="120000"/>
              </a:lnSpc>
              <a:spcBef>
                <a:spcPts val="500"/>
              </a:spcBef>
              <a:spcAft>
                <a:spcPts val="0"/>
              </a:spcAft>
              <a:buNone/>
            </a:pPr>
            <a:r>
              <a:rPr lang="en-US" sz="2222">
                <a:solidFill>
                  <a:srgbClr val="000000"/>
                </a:solidFill>
                <a:latin typeface="Arial"/>
                <a:ea typeface="Arial"/>
                <a:cs typeface="Arial"/>
                <a:sym typeface="Arial"/>
              </a:rPr>
              <a:t>Note: Sum of percentages is more than 100% because respondents could identify more than one barrier.</a:t>
            </a:r>
            <a:endParaRPr sz="2222">
              <a:solidFill>
                <a:srgbClr val="000000"/>
              </a:solidFill>
              <a:latin typeface="Arial"/>
              <a:ea typeface="Arial"/>
              <a:cs typeface="Arial"/>
              <a:sym typeface="Arial"/>
            </a:endParaRPr>
          </a:p>
          <a:p>
            <a:pPr indent="0" lvl="0" marL="0" marR="0" rtl="0" algn="l">
              <a:lnSpc>
                <a:spcPct val="100000"/>
              </a:lnSpc>
              <a:spcBef>
                <a:spcPts val="177"/>
              </a:spcBef>
              <a:spcAft>
                <a:spcPts val="0"/>
              </a:spcAft>
              <a:buNone/>
            </a:pPr>
            <a:r>
              <a:t/>
            </a:r>
            <a:endParaRPr sz="1000">
              <a:solidFill>
                <a:srgbClr val="000000"/>
              </a:solidFill>
              <a:latin typeface="Arial"/>
              <a:ea typeface="Arial"/>
              <a:cs typeface="Arial"/>
              <a:sym typeface="Arial"/>
            </a:endParaRPr>
          </a:p>
          <a:p>
            <a:pPr indent="0" lvl="0" marL="0" marR="0" rtl="0" algn="l">
              <a:lnSpc>
                <a:spcPct val="100000"/>
              </a:lnSpc>
              <a:spcBef>
                <a:spcPts val="396"/>
              </a:spcBef>
              <a:spcAft>
                <a:spcPts val="0"/>
              </a:spcAft>
              <a:buNone/>
            </a:pPr>
            <a:r>
              <a:rPr i="1" lang="en-US" sz="2222">
                <a:solidFill>
                  <a:srgbClr val="000000"/>
                </a:solidFill>
                <a:latin typeface="Arial"/>
                <a:ea typeface="Arial"/>
                <a:cs typeface="Arial"/>
                <a:sym typeface="Arial"/>
              </a:rPr>
              <a:t>(CDC, 2005)</a:t>
            </a:r>
            <a:endParaRPr i="1" sz="2222">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7"/>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19886"/>
              </a:lnSpc>
              <a:spcBef>
                <a:spcPts val="0"/>
              </a:spcBef>
              <a:spcAft>
                <a:spcPts val="0"/>
              </a:spcAft>
              <a:buNone/>
            </a:pPr>
            <a:r>
              <a:rPr lang="en-US" sz="4888">
                <a:solidFill>
                  <a:srgbClr val="FFFFFF"/>
                </a:solidFill>
                <a:latin typeface="Arial"/>
                <a:ea typeface="Arial"/>
                <a:cs typeface="Arial"/>
                <a:sym typeface="Arial"/>
              </a:rPr>
              <a:t>Traffic danger</a:t>
            </a:r>
            <a:endParaRPr sz="4888">
              <a:solidFill>
                <a:srgbClr val="FFFFFF"/>
              </a:solidFill>
              <a:latin typeface="Arial"/>
              <a:ea typeface="Arial"/>
              <a:cs typeface="Arial"/>
              <a:sym typeface="Arial"/>
            </a:endParaRPr>
          </a:p>
        </p:txBody>
      </p:sp>
      <p:pic>
        <p:nvPicPr>
          <p:cNvPr id="92" name="Google Shape;92;p17"/>
          <p:cNvPicPr preferRelativeResize="0"/>
          <p:nvPr/>
        </p:nvPicPr>
        <p:blipFill>
          <a:blip r:embed="rId4">
            <a:alphaModFix/>
          </a:blip>
          <a:stretch>
            <a:fillRect/>
          </a:stretch>
        </p:blipFill>
        <p:spPr>
          <a:xfrm>
            <a:off x="0" y="1439325"/>
            <a:ext cx="10160000" cy="5736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6" name="Shape 96"/>
        <p:cNvGrpSpPr/>
        <p:nvPr/>
      </p:nvGrpSpPr>
      <p:grpSpPr>
        <a:xfrm>
          <a:off x="0" y="0"/>
          <a:ext cx="0" cy="0"/>
          <a:chOff x="0" y="0"/>
          <a:chExt cx="0" cy="0"/>
        </a:xfrm>
      </p:grpSpPr>
      <p:sp>
        <p:nvSpPr>
          <p:cNvPr id="97" name="Google Shape;97;p18"/>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19886"/>
              </a:lnSpc>
              <a:spcBef>
                <a:spcPts val="0"/>
              </a:spcBef>
              <a:spcAft>
                <a:spcPts val="0"/>
              </a:spcAft>
              <a:buNone/>
            </a:pPr>
            <a:r>
              <a:rPr lang="en-US" sz="4888">
                <a:solidFill>
                  <a:srgbClr val="FFFFFF"/>
                </a:solidFill>
                <a:latin typeface="Arial"/>
                <a:ea typeface="Arial"/>
                <a:cs typeface="Arial"/>
                <a:sym typeface="Arial"/>
              </a:rPr>
              <a:t>Adverse weather</a:t>
            </a:r>
            <a:endParaRPr sz="4888">
              <a:solidFill>
                <a:srgbClr val="FFFFFF"/>
              </a:solidFill>
              <a:latin typeface="Arial"/>
              <a:ea typeface="Arial"/>
              <a:cs typeface="Arial"/>
              <a:sym typeface="Arial"/>
            </a:endParaRPr>
          </a:p>
        </p:txBody>
      </p:sp>
      <p:pic>
        <p:nvPicPr>
          <p:cNvPr id="98" name="Google Shape;98;p18"/>
          <p:cNvPicPr preferRelativeResize="0"/>
          <p:nvPr/>
        </p:nvPicPr>
        <p:blipFill>
          <a:blip r:embed="rId4">
            <a:alphaModFix/>
          </a:blip>
          <a:stretch>
            <a:fillRect/>
          </a:stretch>
        </p:blipFill>
        <p:spPr>
          <a:xfrm>
            <a:off x="0" y="1524000"/>
            <a:ext cx="3799400" cy="5535075"/>
          </a:xfrm>
          <a:prstGeom prst="rect">
            <a:avLst/>
          </a:prstGeom>
          <a:noFill/>
          <a:ln>
            <a:noFill/>
          </a:ln>
        </p:spPr>
      </p:pic>
      <p:pic>
        <p:nvPicPr>
          <p:cNvPr id="99" name="Google Shape;99;p18"/>
          <p:cNvPicPr preferRelativeResize="0"/>
          <p:nvPr/>
        </p:nvPicPr>
        <p:blipFill>
          <a:blip r:embed="rId5">
            <a:alphaModFix/>
          </a:blip>
          <a:stretch>
            <a:fillRect/>
          </a:stretch>
        </p:blipFill>
        <p:spPr>
          <a:xfrm>
            <a:off x="3873500" y="1545150"/>
            <a:ext cx="6286500" cy="5429250"/>
          </a:xfrm>
          <a:prstGeom prst="rect">
            <a:avLst/>
          </a:prstGeom>
          <a:noFill/>
          <a:ln>
            <a:noFill/>
          </a:ln>
        </p:spPr>
      </p:pic>
      <p:sp>
        <p:nvSpPr>
          <p:cNvPr id="100" name="Google Shape;100;p18"/>
          <p:cNvSpPr txBox="1"/>
          <p:nvPr/>
        </p:nvSpPr>
        <p:spPr>
          <a:xfrm>
            <a:off x="3981075" y="6653375"/>
            <a:ext cx="2018225" cy="425450"/>
          </a:xfrm>
          <a:prstGeom prst="rect">
            <a:avLst/>
          </a:prstGeom>
          <a:noFill/>
          <a:ln>
            <a:noFill/>
          </a:ln>
        </p:spPr>
        <p:txBody>
          <a:bodyPr anchorCtr="0" anchor="ctr" bIns="38100" lIns="38100" spcFirstLastPara="1" rIns="38100" wrap="square" tIns="38100">
            <a:noAutofit/>
          </a:bodyPr>
          <a:lstStyle/>
          <a:p>
            <a:pPr indent="0" lvl="0" marL="0" marR="0" rtl="0" algn="l">
              <a:lnSpc>
                <a:spcPct val="119791"/>
              </a:lnSpc>
              <a:spcBef>
                <a:spcPts val="0"/>
              </a:spcBef>
              <a:spcAft>
                <a:spcPts val="0"/>
              </a:spcAft>
              <a:buNone/>
            </a:pPr>
            <a:r>
              <a:rPr lang="en-US" sz="1333">
                <a:solidFill>
                  <a:srgbClr val="FFFFFF"/>
                </a:solidFill>
                <a:latin typeface="Arial"/>
                <a:ea typeface="Arial"/>
                <a:cs typeface="Arial"/>
                <a:sym typeface="Arial"/>
              </a:rPr>
              <a:t>Howard’s Grove, WI</a:t>
            </a:r>
            <a:endParaRPr sz="1333">
              <a:solidFill>
                <a:srgbClr val="FFFFFF"/>
              </a:solidFill>
              <a:latin typeface="Arial"/>
              <a:ea typeface="Arial"/>
              <a:cs typeface="Arial"/>
              <a:sym typeface="Arial"/>
            </a:endParaRPr>
          </a:p>
        </p:txBody>
      </p:sp>
      <p:sp>
        <p:nvSpPr>
          <p:cNvPr id="101" name="Google Shape;101;p18"/>
          <p:cNvSpPr txBox="1"/>
          <p:nvPr/>
        </p:nvSpPr>
        <p:spPr>
          <a:xfrm>
            <a:off x="107575" y="6653375"/>
            <a:ext cx="1624875" cy="425450"/>
          </a:xfrm>
          <a:prstGeom prst="rect">
            <a:avLst/>
          </a:prstGeom>
          <a:noFill/>
          <a:ln>
            <a:noFill/>
          </a:ln>
        </p:spPr>
        <p:txBody>
          <a:bodyPr anchorCtr="0" anchor="ctr" bIns="38100" lIns="38100" spcFirstLastPara="1" rIns="38100" wrap="square" tIns="38100">
            <a:noAutofit/>
          </a:bodyPr>
          <a:lstStyle/>
          <a:p>
            <a:pPr indent="0" lvl="0" marL="0" marR="0" rtl="0" algn="l">
              <a:lnSpc>
                <a:spcPct val="119791"/>
              </a:lnSpc>
              <a:spcBef>
                <a:spcPts val="0"/>
              </a:spcBef>
              <a:spcAft>
                <a:spcPts val="0"/>
              </a:spcAft>
              <a:buNone/>
            </a:pPr>
            <a:r>
              <a:rPr lang="en-US" sz="1333">
                <a:solidFill>
                  <a:srgbClr val="FFFFFF"/>
                </a:solidFill>
                <a:latin typeface="Arial"/>
                <a:ea typeface="Arial"/>
                <a:cs typeface="Arial"/>
                <a:sym typeface="Arial"/>
              </a:rPr>
              <a:t>Centreville, VA</a:t>
            </a:r>
            <a:endParaRPr sz="1333">
              <a:solidFill>
                <a:srgbClr val="FFFF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5" name="Shape 105"/>
        <p:cNvGrpSpPr/>
        <p:nvPr/>
      </p:nvGrpSpPr>
      <p:grpSpPr>
        <a:xfrm>
          <a:off x="0" y="0"/>
          <a:ext cx="0" cy="0"/>
          <a:chOff x="0" y="0"/>
          <a:chExt cx="0" cy="0"/>
        </a:xfrm>
      </p:grpSpPr>
      <p:sp>
        <p:nvSpPr>
          <p:cNvPr id="106" name="Google Shape;106;p19"/>
          <p:cNvSpPr txBox="1"/>
          <p:nvPr>
            <p:ph idx="1" type="body"/>
          </p:nvPr>
        </p:nvSpPr>
        <p:spPr>
          <a:xfrm>
            <a:off x="610300" y="1829150"/>
            <a:ext cx="4358900" cy="5002725"/>
          </a:xfrm>
          <a:prstGeom prst="rect">
            <a:avLst/>
          </a:prstGeom>
          <a:noFill/>
          <a:ln>
            <a:noFill/>
          </a:ln>
        </p:spPr>
        <p:txBody>
          <a:bodyPr anchorCtr="0" anchor="t" bIns="38100" lIns="38100" spcFirstLastPara="1" rIns="38100" wrap="square" tIns="38100">
            <a:noAutofit/>
          </a:bodyPr>
          <a:lstStyle/>
          <a:p>
            <a:pPr indent="-248355" lvl="0" marL="381000" marR="0" rtl="0" algn="l">
              <a:lnSpc>
                <a:spcPct val="120089"/>
              </a:lnSpc>
              <a:spcBef>
                <a:spcPts val="0"/>
              </a:spcBef>
              <a:spcAft>
                <a:spcPts val="0"/>
              </a:spcAft>
              <a:buClr>
                <a:srgbClr val="000000"/>
              </a:buClr>
              <a:buSzPts val="3111"/>
              <a:buChar char="●"/>
            </a:pPr>
            <a:r>
              <a:rPr lang="en-US" sz="3111">
                <a:solidFill>
                  <a:srgbClr val="000000"/>
                </a:solidFill>
                <a:latin typeface="Arial"/>
                <a:ea typeface="Arial"/>
                <a:cs typeface="Arial"/>
                <a:sym typeface="Arial"/>
              </a:rPr>
              <a:t>Fear of crime (both real and perceived)</a:t>
            </a:r>
            <a:endParaRPr sz="3111">
              <a:solidFill>
                <a:srgbClr val="000000"/>
              </a:solidFill>
              <a:latin typeface="Arial"/>
              <a:ea typeface="Arial"/>
              <a:cs typeface="Arial"/>
              <a:sym typeface="Arial"/>
            </a:endParaRPr>
          </a:p>
          <a:p>
            <a:pPr indent="0" lvl="0" marL="0" marR="0" rtl="0" algn="l">
              <a:lnSpc>
                <a:spcPct val="120089"/>
              </a:lnSpc>
              <a:spcBef>
                <a:spcPts val="563"/>
              </a:spcBef>
              <a:spcAft>
                <a:spcPts val="0"/>
              </a:spcAft>
              <a:buNone/>
            </a:pPr>
            <a:r>
              <a:t/>
            </a:r>
            <a:endParaRPr sz="3111">
              <a:solidFill>
                <a:srgbClr val="000000"/>
              </a:solidFill>
              <a:latin typeface="Arial"/>
              <a:ea typeface="Arial"/>
              <a:cs typeface="Arial"/>
              <a:sym typeface="Arial"/>
            </a:endParaRPr>
          </a:p>
          <a:p>
            <a:pPr indent="-248355" lvl="0" marL="381000" marR="0" rtl="0" algn="l">
              <a:lnSpc>
                <a:spcPct val="120089"/>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Abandoned buildings</a:t>
            </a:r>
            <a:endParaRPr sz="3111">
              <a:solidFill>
                <a:srgbClr val="000000"/>
              </a:solidFill>
              <a:latin typeface="Arial"/>
              <a:ea typeface="Arial"/>
              <a:cs typeface="Arial"/>
              <a:sym typeface="Arial"/>
            </a:endParaRPr>
          </a:p>
          <a:p>
            <a:pPr indent="0" lvl="0" marL="0" marR="0" rtl="0" algn="l">
              <a:lnSpc>
                <a:spcPct val="120089"/>
              </a:lnSpc>
              <a:spcBef>
                <a:spcPts val="563"/>
              </a:spcBef>
              <a:spcAft>
                <a:spcPts val="0"/>
              </a:spcAft>
              <a:buNone/>
            </a:pPr>
            <a:r>
              <a:t/>
            </a:r>
            <a:endParaRPr sz="3111">
              <a:solidFill>
                <a:srgbClr val="000000"/>
              </a:solidFill>
              <a:latin typeface="Arial"/>
              <a:ea typeface="Arial"/>
              <a:cs typeface="Arial"/>
              <a:sym typeface="Arial"/>
            </a:endParaRPr>
          </a:p>
          <a:p>
            <a:pPr indent="-248355" lvl="0" marL="381000" marR="0" rtl="0" algn="l">
              <a:lnSpc>
                <a:spcPct val="120089"/>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Other reasons</a:t>
            </a:r>
            <a:endParaRPr sz="3111">
              <a:solidFill>
                <a:srgbClr val="000000"/>
              </a:solidFill>
              <a:latin typeface="Arial"/>
              <a:ea typeface="Arial"/>
              <a:cs typeface="Arial"/>
              <a:sym typeface="Arial"/>
            </a:endParaRPr>
          </a:p>
          <a:p>
            <a:pPr indent="0" lvl="0" marL="0" marR="0" rtl="0" algn="l">
              <a:lnSpc>
                <a:spcPct val="120089"/>
              </a:lnSpc>
              <a:spcBef>
                <a:spcPts val="563"/>
              </a:spcBef>
              <a:spcAft>
                <a:spcPts val="0"/>
              </a:spcAft>
              <a:buNone/>
            </a:pPr>
            <a:r>
              <a:t/>
            </a:r>
            <a:endParaRPr sz="3111">
              <a:solidFill>
                <a:srgbClr val="000000"/>
              </a:solidFill>
              <a:latin typeface="Arial"/>
              <a:ea typeface="Arial"/>
              <a:cs typeface="Arial"/>
              <a:sym typeface="Arial"/>
            </a:endParaRPr>
          </a:p>
        </p:txBody>
      </p:sp>
      <p:sp>
        <p:nvSpPr>
          <p:cNvPr id="107" name="Google Shape;107;p19"/>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19886"/>
              </a:lnSpc>
              <a:spcBef>
                <a:spcPts val="0"/>
              </a:spcBef>
              <a:spcAft>
                <a:spcPts val="0"/>
              </a:spcAft>
              <a:buNone/>
            </a:pPr>
            <a:r>
              <a:rPr lang="en-US" sz="4888">
                <a:solidFill>
                  <a:srgbClr val="FFFFFF"/>
                </a:solidFill>
                <a:latin typeface="Arial"/>
                <a:ea typeface="Arial"/>
                <a:cs typeface="Arial"/>
                <a:sym typeface="Arial"/>
              </a:rPr>
              <a:t>Individual community issues</a:t>
            </a:r>
            <a:endParaRPr sz="4888">
              <a:solidFill>
                <a:srgbClr val="FFFFFF"/>
              </a:solidFill>
              <a:latin typeface="Arial"/>
              <a:ea typeface="Arial"/>
              <a:cs typeface="Arial"/>
              <a:sym typeface="Arial"/>
            </a:endParaRPr>
          </a:p>
        </p:txBody>
      </p:sp>
      <p:pic>
        <p:nvPicPr>
          <p:cNvPr id="108" name="Google Shape;108;p19"/>
          <p:cNvPicPr preferRelativeResize="0"/>
          <p:nvPr/>
        </p:nvPicPr>
        <p:blipFill>
          <a:blip r:embed="rId4">
            <a:alphaModFix/>
          </a:blip>
          <a:stretch>
            <a:fillRect/>
          </a:stretch>
        </p:blipFill>
        <p:spPr>
          <a:xfrm>
            <a:off x="5175250" y="1460475"/>
            <a:ext cx="4942400" cy="5693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12" name="Shape 112"/>
        <p:cNvGrpSpPr/>
        <p:nvPr/>
      </p:nvGrpSpPr>
      <p:grpSpPr>
        <a:xfrm>
          <a:off x="0" y="0"/>
          <a:ext cx="0" cy="0"/>
          <a:chOff x="0" y="0"/>
          <a:chExt cx="0" cy="0"/>
        </a:xfrm>
      </p:grpSpPr>
      <p:sp>
        <p:nvSpPr>
          <p:cNvPr id="113" name="Google Shape;113;p20"/>
          <p:cNvSpPr txBox="1"/>
          <p:nvPr>
            <p:ph type="title"/>
          </p:nvPr>
        </p:nvSpPr>
        <p:spPr>
          <a:xfrm>
            <a:off x="356300" y="51150"/>
            <a:ext cx="9433625" cy="2181575"/>
          </a:xfrm>
          <a:prstGeom prst="rect">
            <a:avLst/>
          </a:prstGeom>
          <a:noFill/>
          <a:ln>
            <a:noFill/>
          </a:ln>
        </p:spPr>
        <p:txBody>
          <a:bodyPr anchorCtr="0" anchor="ctr" bIns="38100" lIns="38100" spcFirstLastPara="1" rIns="38100" wrap="square" tIns="38100">
            <a:noAutofit/>
          </a:bodyPr>
          <a:lstStyle/>
          <a:p>
            <a:pPr indent="0" lvl="0" marL="0" marR="0" rtl="0" algn="l">
              <a:lnSpc>
                <a:spcPct val="120138"/>
              </a:lnSpc>
              <a:spcBef>
                <a:spcPts val="0"/>
              </a:spcBef>
              <a:spcAft>
                <a:spcPts val="0"/>
              </a:spcAft>
              <a:buNone/>
            </a:pPr>
            <a:r>
              <a:rPr lang="en-US" sz="4000">
                <a:solidFill>
                  <a:srgbClr val="FFFFFF"/>
                </a:solidFill>
                <a:latin typeface="Arial"/>
                <a:ea typeface="Arial"/>
                <a:cs typeface="Arial"/>
                <a:sym typeface="Arial"/>
              </a:rPr>
              <a:t>2. What are the unintended consequences of less walking and bicycling?</a:t>
            </a:r>
            <a:endParaRPr sz="4000">
              <a:solidFill>
                <a:srgbClr val="FFFFFF"/>
              </a:solidFill>
              <a:latin typeface="Arial"/>
              <a:ea typeface="Arial"/>
              <a:cs typeface="Arial"/>
              <a:sym typeface="Arial"/>
            </a:endParaRPr>
          </a:p>
        </p:txBody>
      </p:sp>
      <p:sp>
        <p:nvSpPr>
          <p:cNvPr id="114" name="Google Shape;114;p20"/>
          <p:cNvSpPr txBox="1"/>
          <p:nvPr>
            <p:ph idx="1" type="body"/>
          </p:nvPr>
        </p:nvSpPr>
        <p:spPr>
          <a:xfrm>
            <a:off x="356300" y="2642300"/>
            <a:ext cx="7697950" cy="5002725"/>
          </a:xfrm>
          <a:prstGeom prst="rect">
            <a:avLst/>
          </a:prstGeom>
          <a:noFill/>
          <a:ln>
            <a:noFill/>
          </a:ln>
        </p:spPr>
        <p:txBody>
          <a:bodyPr anchorCtr="0" anchor="t" bIns="38100" lIns="38100" spcFirstLastPara="1" rIns="38100" wrap="square" tIns="38100">
            <a:noAutofit/>
          </a:bodyPr>
          <a:lstStyle/>
          <a:p>
            <a:pPr indent="-276577" lvl="0" marL="381000" marR="0" rtl="0" algn="l">
              <a:lnSpc>
                <a:spcPct val="119921"/>
              </a:lnSpc>
              <a:spcBef>
                <a:spcPts val="0"/>
              </a:spcBef>
              <a:spcAft>
                <a:spcPts val="0"/>
              </a:spcAft>
              <a:buClr>
                <a:srgbClr val="000000"/>
              </a:buClr>
              <a:buSzPts val="3556"/>
              <a:buChar char="●"/>
            </a:pPr>
            <a:r>
              <a:rPr lang="en-US" sz="3555">
                <a:solidFill>
                  <a:srgbClr val="000000"/>
                </a:solidFill>
                <a:latin typeface="Arial"/>
                <a:ea typeface="Arial"/>
                <a:cs typeface="Arial"/>
                <a:sym typeface="Arial"/>
              </a:rPr>
              <a:t>For the environment</a:t>
            </a:r>
            <a:endParaRPr sz="3555">
              <a:solidFill>
                <a:srgbClr val="000000"/>
              </a:solidFill>
              <a:latin typeface="Arial"/>
              <a:ea typeface="Arial"/>
              <a:cs typeface="Arial"/>
              <a:sym typeface="Arial"/>
            </a:endParaRPr>
          </a:p>
          <a:p>
            <a:pPr indent="0" lvl="0" marL="0" marR="0" rtl="0" algn="l">
              <a:lnSpc>
                <a:spcPct val="120138"/>
              </a:lnSpc>
              <a:spcBef>
                <a:spcPts val="365"/>
              </a:spcBef>
              <a:spcAft>
                <a:spcPts val="0"/>
              </a:spcAft>
              <a:buNone/>
            </a:pPr>
            <a:r>
              <a:t/>
            </a:r>
            <a:endParaRPr sz="2000">
              <a:solidFill>
                <a:srgbClr val="000000"/>
              </a:solidFill>
              <a:latin typeface="Arial"/>
              <a:ea typeface="Arial"/>
              <a:cs typeface="Arial"/>
              <a:sym typeface="Arial"/>
            </a:endParaRPr>
          </a:p>
          <a:p>
            <a:pPr indent="-276577" lvl="0" marL="381000" marR="0" rtl="0" algn="l">
              <a:lnSpc>
                <a:spcPct val="119921"/>
              </a:lnSpc>
              <a:spcBef>
                <a:spcPts val="635"/>
              </a:spcBef>
              <a:spcAft>
                <a:spcPts val="0"/>
              </a:spcAft>
              <a:buClr>
                <a:srgbClr val="000000"/>
              </a:buClr>
              <a:buSzPts val="3556"/>
              <a:buChar char="●"/>
            </a:pPr>
            <a:r>
              <a:rPr lang="en-US" sz="3555">
                <a:solidFill>
                  <a:srgbClr val="000000"/>
                </a:solidFill>
                <a:latin typeface="Arial"/>
                <a:ea typeface="Arial"/>
                <a:cs typeface="Arial"/>
                <a:sym typeface="Arial"/>
              </a:rPr>
              <a:t>For individual health</a:t>
            </a:r>
            <a:endParaRPr sz="3555">
              <a:solidFill>
                <a:srgbClr val="000000"/>
              </a:solidFill>
              <a:latin typeface="Arial"/>
              <a:ea typeface="Arial"/>
              <a:cs typeface="Arial"/>
              <a:sym typeface="Arial"/>
            </a:endParaRPr>
          </a:p>
          <a:p>
            <a:pPr indent="0" lvl="0" marL="0" marR="0" rtl="0" algn="l">
              <a:lnSpc>
                <a:spcPct val="119921"/>
              </a:lnSpc>
              <a:spcBef>
                <a:spcPts val="635"/>
              </a:spcBef>
              <a:spcAft>
                <a:spcPts val="0"/>
              </a:spcAft>
              <a:buNone/>
            </a:pPr>
            <a:r>
              <a:t/>
            </a:r>
            <a:endParaRPr sz="3555">
              <a:solidFill>
                <a:srgbClr val="000000"/>
              </a:solidFill>
              <a:latin typeface="Arial"/>
              <a:ea typeface="Arial"/>
              <a:cs typeface="Arial"/>
              <a:sym typeface="Arial"/>
            </a:endParaRPr>
          </a:p>
          <a:p>
            <a:pPr indent="0" lvl="0" marL="0" marR="0" rtl="0" algn="l">
              <a:lnSpc>
                <a:spcPct val="119921"/>
              </a:lnSpc>
              <a:spcBef>
                <a:spcPts val="635"/>
              </a:spcBef>
              <a:spcAft>
                <a:spcPts val="0"/>
              </a:spcAft>
              <a:buNone/>
            </a:pPr>
            <a:r>
              <a:t/>
            </a:r>
            <a:endParaRPr sz="3555">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18" name="Shape 118"/>
        <p:cNvGrpSpPr/>
        <p:nvPr/>
      </p:nvGrpSpPr>
      <p:grpSpPr>
        <a:xfrm>
          <a:off x="0" y="0"/>
          <a:ext cx="0" cy="0"/>
          <a:chOff x="0" y="0"/>
          <a:chExt cx="0" cy="0"/>
        </a:xfrm>
      </p:grpSpPr>
      <p:sp>
        <p:nvSpPr>
          <p:cNvPr id="119" name="Google Shape;119;p21"/>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19852"/>
              </a:lnSpc>
              <a:spcBef>
                <a:spcPts val="0"/>
              </a:spcBef>
              <a:spcAft>
                <a:spcPts val="0"/>
              </a:spcAft>
              <a:buNone/>
            </a:pPr>
            <a:r>
              <a:rPr lang="en-US" sz="3777">
                <a:solidFill>
                  <a:srgbClr val="FFFFFF"/>
                </a:solidFill>
                <a:latin typeface="Arial"/>
                <a:ea typeface="Arial"/>
                <a:cs typeface="Arial"/>
                <a:sym typeface="Arial"/>
              </a:rPr>
              <a:t>1996 Summer Olympic Games banned single occupant cars in downtown Atlanta</a:t>
            </a:r>
            <a:endParaRPr sz="3777">
              <a:solidFill>
                <a:srgbClr val="FFFFFF"/>
              </a:solidFill>
              <a:latin typeface="Arial"/>
              <a:ea typeface="Arial"/>
              <a:cs typeface="Arial"/>
              <a:sym typeface="Arial"/>
            </a:endParaRPr>
          </a:p>
        </p:txBody>
      </p:sp>
      <p:pic>
        <p:nvPicPr>
          <p:cNvPr id="120" name="Google Shape;120;p21"/>
          <p:cNvPicPr preferRelativeResize="0"/>
          <p:nvPr/>
        </p:nvPicPr>
        <p:blipFill>
          <a:blip r:embed="rId4">
            <a:alphaModFix/>
          </a:blip>
          <a:stretch>
            <a:fillRect/>
          </a:stretch>
        </p:blipFill>
        <p:spPr>
          <a:xfrm>
            <a:off x="0" y="1926150"/>
            <a:ext cx="10160000" cy="4529650"/>
          </a:xfrm>
          <a:prstGeom prst="rect">
            <a:avLst/>
          </a:prstGeom>
          <a:noFill/>
          <a:ln>
            <a:noFill/>
          </a:ln>
        </p:spPr>
      </p:pic>
      <p:sp>
        <p:nvSpPr>
          <p:cNvPr id="121" name="Google Shape;121;p21"/>
          <p:cNvSpPr txBox="1"/>
          <p:nvPr/>
        </p:nvSpPr>
        <p:spPr>
          <a:xfrm>
            <a:off x="271625" y="6028950"/>
            <a:ext cx="1053375" cy="279025"/>
          </a:xfrm>
          <a:prstGeom prst="rect">
            <a:avLst/>
          </a:prstGeom>
          <a:noFill/>
          <a:ln>
            <a:noFill/>
          </a:ln>
        </p:spPr>
        <p:txBody>
          <a:bodyPr anchorCtr="0" anchor="t" bIns="38100" lIns="38100" spcFirstLastPara="1" rIns="38100" wrap="square" tIns="38100">
            <a:noAutofit/>
          </a:bodyPr>
          <a:lstStyle/>
          <a:p>
            <a:pPr indent="0" lvl="0" marL="0" marR="0" rtl="0" algn="l">
              <a:lnSpc>
                <a:spcPct val="119791"/>
              </a:lnSpc>
              <a:spcBef>
                <a:spcPts val="0"/>
              </a:spcBef>
              <a:spcAft>
                <a:spcPts val="0"/>
              </a:spcAft>
              <a:buNone/>
            </a:pPr>
            <a:r>
              <a:rPr lang="en-US" sz="1333">
                <a:solidFill>
                  <a:srgbClr val="FFFFFF"/>
                </a:solidFill>
                <a:latin typeface="Arial"/>
                <a:ea typeface="Arial"/>
                <a:cs typeface="Arial"/>
                <a:sym typeface="Arial"/>
              </a:rPr>
              <a:t>Atlanta, GA</a:t>
            </a:r>
            <a:endParaRPr sz="1333">
              <a:solidFill>
                <a:srgbClr val="FFFFF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25" name="Shape 125"/>
        <p:cNvGrpSpPr/>
        <p:nvPr/>
      </p:nvGrpSpPr>
      <p:grpSpPr>
        <a:xfrm>
          <a:off x="0" y="0"/>
          <a:ext cx="0" cy="0"/>
          <a:chOff x="0" y="0"/>
          <a:chExt cx="0" cy="0"/>
        </a:xfrm>
      </p:grpSpPr>
      <p:sp>
        <p:nvSpPr>
          <p:cNvPr id="126" name="Google Shape;126;p22"/>
          <p:cNvSpPr txBox="1"/>
          <p:nvPr>
            <p:ph idx="1" type="body"/>
          </p:nvPr>
        </p:nvSpPr>
        <p:spPr>
          <a:xfrm>
            <a:off x="271625" y="1940275"/>
            <a:ext cx="10303225" cy="5341400"/>
          </a:xfrm>
          <a:prstGeom prst="rect">
            <a:avLst/>
          </a:prstGeom>
          <a:noFill/>
          <a:ln>
            <a:noFill/>
          </a:ln>
        </p:spPr>
        <p:txBody>
          <a:bodyPr anchorCtr="0" anchor="t" bIns="38100" lIns="38100" spcFirstLastPara="1" rIns="38100" wrap="square" tIns="38100">
            <a:noAutofit/>
          </a:bodyPr>
          <a:lstStyle/>
          <a:p>
            <a:pPr indent="-276577" lvl="0" marL="381000" marR="0" rtl="0" algn="l">
              <a:lnSpc>
                <a:spcPct val="119921"/>
              </a:lnSpc>
              <a:spcBef>
                <a:spcPts val="0"/>
              </a:spcBef>
              <a:spcAft>
                <a:spcPts val="0"/>
              </a:spcAft>
              <a:buClr>
                <a:srgbClr val="000000"/>
              </a:buClr>
              <a:buSzPts val="3556"/>
              <a:buChar char="●"/>
            </a:pPr>
            <a:r>
              <a:rPr lang="en-US" sz="3555">
                <a:solidFill>
                  <a:srgbClr val="000000"/>
                </a:solidFill>
                <a:latin typeface="Arial"/>
                <a:ea typeface="Arial"/>
                <a:cs typeface="Arial"/>
                <a:sym typeface="Arial"/>
              </a:rPr>
              <a:t>Morning traffic –  23%</a:t>
            </a:r>
            <a:endParaRPr sz="3555">
              <a:solidFill>
                <a:srgbClr val="000000"/>
              </a:solidFill>
              <a:latin typeface="Arial"/>
              <a:ea typeface="Arial"/>
              <a:cs typeface="Arial"/>
              <a:sym typeface="Arial"/>
            </a:endParaRPr>
          </a:p>
          <a:p>
            <a:pPr indent="0" lvl="0" marL="0" marR="0" rtl="0" algn="l">
              <a:lnSpc>
                <a:spcPct val="119921"/>
              </a:lnSpc>
              <a:spcBef>
                <a:spcPts val="635"/>
              </a:spcBef>
              <a:spcAft>
                <a:spcPts val="0"/>
              </a:spcAft>
              <a:buNone/>
            </a:pPr>
            <a:r>
              <a:t/>
            </a:r>
            <a:endParaRPr sz="3555">
              <a:solidFill>
                <a:srgbClr val="000000"/>
              </a:solidFill>
              <a:latin typeface="Arial"/>
              <a:ea typeface="Arial"/>
              <a:cs typeface="Arial"/>
              <a:sym typeface="Arial"/>
            </a:endParaRPr>
          </a:p>
          <a:p>
            <a:pPr indent="-276577" lvl="0" marL="381000" marR="0" rtl="0" algn="l">
              <a:lnSpc>
                <a:spcPct val="119921"/>
              </a:lnSpc>
              <a:spcBef>
                <a:spcPts val="635"/>
              </a:spcBef>
              <a:spcAft>
                <a:spcPts val="0"/>
              </a:spcAft>
              <a:buClr>
                <a:srgbClr val="000000"/>
              </a:buClr>
              <a:buSzPts val="3556"/>
              <a:buChar char="●"/>
            </a:pPr>
            <a:r>
              <a:rPr lang="en-US" sz="3555">
                <a:solidFill>
                  <a:srgbClr val="000000"/>
                </a:solidFill>
                <a:latin typeface="Arial"/>
                <a:ea typeface="Arial"/>
                <a:cs typeface="Arial"/>
                <a:sym typeface="Arial"/>
              </a:rPr>
              <a:t>Peak ozone –  28%</a:t>
            </a:r>
            <a:endParaRPr sz="3555">
              <a:solidFill>
                <a:srgbClr val="000000"/>
              </a:solidFill>
              <a:latin typeface="Arial"/>
              <a:ea typeface="Arial"/>
              <a:cs typeface="Arial"/>
              <a:sym typeface="Arial"/>
            </a:endParaRPr>
          </a:p>
          <a:p>
            <a:pPr indent="-276577" lvl="0" marL="381000" marR="0" rtl="0" algn="l">
              <a:lnSpc>
                <a:spcPct val="119921"/>
              </a:lnSpc>
              <a:spcBef>
                <a:spcPts val="0"/>
              </a:spcBef>
              <a:spcAft>
                <a:spcPts val="0"/>
              </a:spcAft>
              <a:buClr>
                <a:srgbClr val="000000"/>
              </a:buClr>
              <a:buSzPts val="3556"/>
              <a:buChar char="●"/>
            </a:pPr>
            <a:r>
              <a:rPr lang="en-US" sz="3555">
                <a:solidFill>
                  <a:srgbClr val="000000"/>
                </a:solidFill>
                <a:latin typeface="Arial"/>
                <a:ea typeface="Arial"/>
                <a:cs typeface="Arial"/>
                <a:sym typeface="Arial"/>
              </a:rPr>
              <a:t>Asthma-related events for kids –  42%</a:t>
            </a:r>
            <a:endParaRPr sz="3555">
              <a:solidFill>
                <a:srgbClr val="000000"/>
              </a:solidFill>
              <a:latin typeface="Arial"/>
              <a:ea typeface="Arial"/>
              <a:cs typeface="Arial"/>
              <a:sym typeface="Arial"/>
            </a:endParaRPr>
          </a:p>
          <a:p>
            <a:pPr indent="0" lvl="0" marL="0" marR="0" rtl="0" algn="l">
              <a:lnSpc>
                <a:spcPct val="119642"/>
              </a:lnSpc>
              <a:spcBef>
                <a:spcPts val="281"/>
              </a:spcBef>
              <a:spcAft>
                <a:spcPts val="0"/>
              </a:spcAft>
              <a:buNone/>
            </a:pPr>
            <a:r>
              <a:t/>
            </a:r>
            <a:endParaRPr sz="1555">
              <a:solidFill>
                <a:srgbClr val="000000"/>
              </a:solidFill>
              <a:latin typeface="Arial"/>
              <a:ea typeface="Arial"/>
              <a:cs typeface="Arial"/>
              <a:sym typeface="Arial"/>
            </a:endParaRPr>
          </a:p>
          <a:p>
            <a:pPr indent="0" lvl="0" marL="0" marR="0" rtl="0" algn="l">
              <a:lnSpc>
                <a:spcPct val="119886"/>
              </a:lnSpc>
              <a:spcBef>
                <a:spcPts val="438"/>
              </a:spcBef>
              <a:spcAft>
                <a:spcPts val="0"/>
              </a:spcAft>
              <a:buNone/>
            </a:pPr>
            <a:r>
              <a:rPr i="1" lang="en-US" sz="2000">
                <a:solidFill>
                  <a:srgbClr val="000000"/>
                </a:solidFill>
                <a:latin typeface="Arial"/>
                <a:ea typeface="Arial"/>
                <a:cs typeface="Arial"/>
                <a:sym typeface="Arial"/>
              </a:rPr>
              <a:t>(Journal of the American Medical Association [JAMA], 2001)</a:t>
            </a:r>
            <a:endParaRPr i="1" sz="2000">
              <a:solidFill>
                <a:srgbClr val="000000"/>
              </a:solidFill>
              <a:latin typeface="Arial"/>
              <a:ea typeface="Arial"/>
              <a:cs typeface="Arial"/>
              <a:sym typeface="Arial"/>
            </a:endParaRPr>
          </a:p>
        </p:txBody>
      </p:sp>
      <p:sp>
        <p:nvSpPr>
          <p:cNvPr id="127" name="Google Shape;127;p22"/>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19886"/>
              </a:lnSpc>
              <a:spcBef>
                <a:spcPts val="0"/>
              </a:spcBef>
              <a:spcAft>
                <a:spcPts val="0"/>
              </a:spcAft>
              <a:buNone/>
            </a:pPr>
            <a:r>
              <a:rPr lang="en-US" sz="4888">
                <a:solidFill>
                  <a:srgbClr val="FFFFFF"/>
                </a:solidFill>
                <a:latin typeface="Arial"/>
                <a:ea typeface="Arial"/>
                <a:cs typeface="Arial"/>
                <a:sym typeface="Arial"/>
              </a:rPr>
              <a:t>Results of the ban</a:t>
            </a:r>
            <a:endParaRPr sz="4888">
              <a:solidFill>
                <a:srgbClr val="FFFFFF"/>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1" name="Shape 131"/>
        <p:cNvGrpSpPr/>
        <p:nvPr/>
      </p:nvGrpSpPr>
      <p:grpSpPr>
        <a:xfrm>
          <a:off x="0" y="0"/>
          <a:ext cx="0" cy="0"/>
          <a:chOff x="0" y="0"/>
          <a:chExt cx="0" cy="0"/>
        </a:xfrm>
      </p:grpSpPr>
      <p:sp>
        <p:nvSpPr>
          <p:cNvPr id="132" name="Google Shape;132;p23"/>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19886"/>
              </a:lnSpc>
              <a:spcBef>
                <a:spcPts val="0"/>
              </a:spcBef>
              <a:spcAft>
                <a:spcPts val="0"/>
              </a:spcAft>
              <a:buNone/>
            </a:pPr>
            <a:r>
              <a:rPr lang="en-US" sz="4888">
                <a:solidFill>
                  <a:srgbClr val="FFFFFF"/>
                </a:solidFill>
                <a:latin typeface="Arial"/>
                <a:ea typeface="Arial"/>
                <a:cs typeface="Arial"/>
                <a:sym typeface="Arial"/>
              </a:rPr>
              <a:t>Air quality</a:t>
            </a:r>
            <a:endParaRPr sz="4888">
              <a:solidFill>
                <a:srgbClr val="FFFFFF"/>
              </a:solidFill>
              <a:latin typeface="Arial"/>
              <a:ea typeface="Arial"/>
              <a:cs typeface="Arial"/>
              <a:sym typeface="Arial"/>
            </a:endParaRPr>
          </a:p>
        </p:txBody>
      </p:sp>
      <p:sp>
        <p:nvSpPr>
          <p:cNvPr id="133" name="Google Shape;133;p23"/>
          <p:cNvSpPr txBox="1"/>
          <p:nvPr>
            <p:ph idx="1" type="body"/>
          </p:nvPr>
        </p:nvSpPr>
        <p:spPr>
          <a:xfrm>
            <a:off x="-151675" y="1813275"/>
            <a:ext cx="3261775" cy="5002725"/>
          </a:xfrm>
          <a:prstGeom prst="rect">
            <a:avLst/>
          </a:prstGeom>
          <a:noFill/>
          <a:ln>
            <a:noFill/>
          </a:ln>
        </p:spPr>
        <p:txBody>
          <a:bodyPr anchorCtr="0" anchor="t" bIns="38100" lIns="38100" spcFirstLastPara="1" rIns="38100" wrap="square" tIns="38100">
            <a:noAutofit/>
          </a:bodyPr>
          <a:lstStyle/>
          <a:p>
            <a:pPr indent="0" lvl="0" marL="0" marR="0" rtl="0" algn="l">
              <a:lnSpc>
                <a:spcPct val="120089"/>
              </a:lnSpc>
              <a:spcBef>
                <a:spcPts val="0"/>
              </a:spcBef>
              <a:spcAft>
                <a:spcPts val="0"/>
              </a:spcAft>
              <a:buNone/>
            </a:pPr>
            <a:r>
              <a:rPr lang="en-US" sz="3111">
                <a:solidFill>
                  <a:srgbClr val="000000"/>
                </a:solidFill>
                <a:latin typeface="Arial"/>
                <a:ea typeface="Arial"/>
                <a:cs typeface="Arial"/>
                <a:sym typeface="Arial"/>
              </a:rPr>
              <a:t>Measurably better around schools with more walkers and bicyclists</a:t>
            </a:r>
            <a:endParaRPr sz="3111">
              <a:solidFill>
                <a:srgbClr val="000000"/>
              </a:solidFill>
              <a:latin typeface="Arial"/>
              <a:ea typeface="Arial"/>
              <a:cs typeface="Arial"/>
              <a:sym typeface="Arial"/>
            </a:endParaRPr>
          </a:p>
          <a:p>
            <a:pPr indent="0" lvl="0" marL="0" marR="0" rtl="0" algn="l">
              <a:lnSpc>
                <a:spcPct val="119642"/>
              </a:lnSpc>
              <a:spcBef>
                <a:spcPts val="281"/>
              </a:spcBef>
              <a:spcAft>
                <a:spcPts val="0"/>
              </a:spcAft>
              <a:buNone/>
            </a:pPr>
            <a:r>
              <a:t/>
            </a:r>
            <a:endParaRPr sz="1555">
              <a:solidFill>
                <a:srgbClr val="000000"/>
              </a:solidFill>
              <a:latin typeface="Arial"/>
              <a:ea typeface="Arial"/>
              <a:cs typeface="Arial"/>
              <a:sym typeface="Arial"/>
            </a:endParaRPr>
          </a:p>
          <a:p>
            <a:pPr indent="0" lvl="0" marL="0" marR="0" rtl="0" algn="l">
              <a:lnSpc>
                <a:spcPct val="120138"/>
              </a:lnSpc>
              <a:spcBef>
                <a:spcPts val="365"/>
              </a:spcBef>
              <a:spcAft>
                <a:spcPts val="0"/>
              </a:spcAft>
              <a:buNone/>
            </a:pPr>
            <a:r>
              <a:rPr i="1" lang="en-US" sz="2000">
                <a:solidFill>
                  <a:srgbClr val="000000"/>
                </a:solidFill>
                <a:latin typeface="Arial"/>
                <a:ea typeface="Arial"/>
                <a:cs typeface="Arial"/>
                <a:sym typeface="Arial"/>
              </a:rPr>
              <a:t>(EPA, 2003)</a:t>
            </a:r>
            <a:endParaRPr i="1" sz="2000">
              <a:solidFill>
                <a:srgbClr val="000000"/>
              </a:solidFill>
              <a:latin typeface="Arial"/>
              <a:ea typeface="Arial"/>
              <a:cs typeface="Arial"/>
              <a:sym typeface="Arial"/>
            </a:endParaRPr>
          </a:p>
        </p:txBody>
      </p:sp>
      <p:pic>
        <p:nvPicPr>
          <p:cNvPr id="134" name="Google Shape;134;p23"/>
          <p:cNvPicPr preferRelativeResize="0"/>
          <p:nvPr/>
        </p:nvPicPr>
        <p:blipFill>
          <a:blip r:embed="rId4">
            <a:alphaModFix/>
          </a:blip>
          <a:stretch>
            <a:fillRect/>
          </a:stretch>
        </p:blipFill>
        <p:spPr>
          <a:xfrm>
            <a:off x="3175000" y="1460475"/>
            <a:ext cx="6985000" cy="5492750"/>
          </a:xfrm>
          <a:prstGeom prst="rect">
            <a:avLst/>
          </a:prstGeom>
          <a:noFill/>
          <a:ln>
            <a:noFill/>
          </a:ln>
        </p:spPr>
      </p:pic>
      <p:sp>
        <p:nvSpPr>
          <p:cNvPr id="135" name="Google Shape;135;p23"/>
          <p:cNvSpPr txBox="1"/>
          <p:nvPr/>
        </p:nvSpPr>
        <p:spPr>
          <a:xfrm>
            <a:off x="3328450" y="6528150"/>
            <a:ext cx="1256225" cy="425450"/>
          </a:xfrm>
          <a:prstGeom prst="rect">
            <a:avLst/>
          </a:prstGeom>
          <a:noFill/>
          <a:ln>
            <a:noFill/>
          </a:ln>
        </p:spPr>
        <p:txBody>
          <a:bodyPr anchorCtr="0" anchor="ctr" bIns="38100" lIns="38100" spcFirstLastPara="1" rIns="38100" wrap="square" tIns="38100">
            <a:noAutofit/>
          </a:bodyPr>
          <a:lstStyle/>
          <a:p>
            <a:pPr indent="0" lvl="0" marL="0" marR="0" rtl="0" algn="l">
              <a:lnSpc>
                <a:spcPct val="119791"/>
              </a:lnSpc>
              <a:spcBef>
                <a:spcPts val="0"/>
              </a:spcBef>
              <a:spcAft>
                <a:spcPts val="0"/>
              </a:spcAft>
              <a:buNone/>
            </a:pPr>
            <a:r>
              <a:rPr lang="en-US" sz="1333">
                <a:solidFill>
                  <a:srgbClr val="FFFFFF"/>
                </a:solidFill>
                <a:latin typeface="Arial"/>
                <a:ea typeface="Arial"/>
                <a:cs typeface="Arial"/>
                <a:sym typeface="Arial"/>
              </a:rPr>
              <a:t>Chicago, IL</a:t>
            </a:r>
            <a:endParaRPr sz="1333">
              <a:solidFill>
                <a:srgbClr val="FFFFF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9" name="Shape 139"/>
        <p:cNvGrpSpPr/>
        <p:nvPr/>
      </p:nvGrpSpPr>
      <p:grpSpPr>
        <a:xfrm>
          <a:off x="0" y="0"/>
          <a:ext cx="0" cy="0"/>
          <a:chOff x="0" y="0"/>
          <a:chExt cx="0" cy="0"/>
        </a:xfrm>
      </p:grpSpPr>
      <p:sp>
        <p:nvSpPr>
          <p:cNvPr id="140" name="Google Shape;140;p24"/>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19886"/>
              </a:lnSpc>
              <a:spcBef>
                <a:spcPts val="0"/>
              </a:spcBef>
              <a:spcAft>
                <a:spcPts val="0"/>
              </a:spcAft>
              <a:buNone/>
            </a:pPr>
            <a:r>
              <a:rPr lang="en-US" sz="4888">
                <a:solidFill>
                  <a:srgbClr val="FFFFFF"/>
                </a:solidFill>
                <a:latin typeface="Arial"/>
                <a:ea typeface="Arial"/>
                <a:cs typeface="Arial"/>
                <a:sym typeface="Arial"/>
              </a:rPr>
              <a:t>Physical inactivity</a:t>
            </a:r>
            <a:endParaRPr sz="4888">
              <a:solidFill>
                <a:srgbClr val="FFFFFF"/>
              </a:solidFill>
              <a:latin typeface="Arial"/>
              <a:ea typeface="Arial"/>
              <a:cs typeface="Arial"/>
              <a:sym typeface="Arial"/>
            </a:endParaRPr>
          </a:p>
        </p:txBody>
      </p:sp>
      <p:pic>
        <p:nvPicPr>
          <p:cNvPr id="141" name="Google Shape;141;p24"/>
          <p:cNvPicPr preferRelativeResize="0"/>
          <p:nvPr/>
        </p:nvPicPr>
        <p:blipFill>
          <a:blip r:embed="rId4">
            <a:alphaModFix/>
          </a:blip>
          <a:stretch>
            <a:fillRect/>
          </a:stretch>
        </p:blipFill>
        <p:spPr>
          <a:xfrm>
            <a:off x="0" y="1449900"/>
            <a:ext cx="6625150" cy="5588000"/>
          </a:xfrm>
          <a:prstGeom prst="rect">
            <a:avLst/>
          </a:prstGeom>
          <a:noFill/>
          <a:ln>
            <a:noFill/>
          </a:ln>
        </p:spPr>
      </p:pic>
      <p:sp>
        <p:nvSpPr>
          <p:cNvPr id="142" name="Google Shape;142;p24"/>
          <p:cNvSpPr txBox="1"/>
          <p:nvPr>
            <p:ph idx="1" type="body"/>
          </p:nvPr>
        </p:nvSpPr>
        <p:spPr>
          <a:xfrm>
            <a:off x="6718650" y="1501050"/>
            <a:ext cx="3415225" cy="6143975"/>
          </a:xfrm>
          <a:prstGeom prst="rect">
            <a:avLst/>
          </a:prstGeom>
          <a:noFill/>
          <a:ln>
            <a:noFill/>
          </a:ln>
        </p:spPr>
        <p:txBody>
          <a:bodyPr anchorCtr="0" anchor="t" bIns="38100" lIns="38100" spcFirstLastPara="1" rIns="38100" wrap="square" tIns="38100">
            <a:noAutofit/>
          </a:bodyPr>
          <a:lstStyle/>
          <a:p>
            <a:pPr indent="0" lvl="0" marL="0" marR="0" rtl="0" algn="l">
              <a:lnSpc>
                <a:spcPct val="120312"/>
              </a:lnSpc>
              <a:spcBef>
                <a:spcPts val="0"/>
              </a:spcBef>
              <a:spcAft>
                <a:spcPts val="0"/>
              </a:spcAft>
              <a:buNone/>
            </a:pPr>
            <a:r>
              <a:t/>
            </a:r>
            <a:endParaRPr sz="1777">
              <a:solidFill>
                <a:srgbClr val="000000"/>
              </a:solidFill>
              <a:latin typeface="Arial"/>
              <a:ea typeface="Arial"/>
              <a:cs typeface="Arial"/>
              <a:sym typeface="Arial"/>
            </a:endParaRPr>
          </a:p>
          <a:p>
            <a:pPr indent="-220133" lvl="0" marL="381000" marR="0" rtl="0" algn="l">
              <a:lnSpc>
                <a:spcPct val="119791"/>
              </a:lnSpc>
              <a:spcBef>
                <a:spcPts val="479"/>
              </a:spcBef>
              <a:spcAft>
                <a:spcPts val="0"/>
              </a:spcAft>
              <a:buClr>
                <a:srgbClr val="000000"/>
              </a:buClr>
              <a:buSzPts val="2667"/>
              <a:buChar char="●"/>
            </a:pPr>
            <a:r>
              <a:rPr lang="en-US" sz="2666">
                <a:solidFill>
                  <a:srgbClr val="000000"/>
                </a:solidFill>
                <a:latin typeface="Arial"/>
                <a:ea typeface="Arial"/>
                <a:cs typeface="Arial"/>
                <a:sym typeface="Arial"/>
              </a:rPr>
              <a:t>Most kids aren’t getting the physical activity they need</a:t>
            </a:r>
            <a:endParaRPr sz="2666">
              <a:solidFill>
                <a:srgbClr val="000000"/>
              </a:solidFill>
              <a:latin typeface="Arial"/>
              <a:ea typeface="Arial"/>
              <a:cs typeface="Arial"/>
              <a:sym typeface="Arial"/>
            </a:endParaRPr>
          </a:p>
          <a:p>
            <a:pPr indent="0" lvl="0" marL="0" marR="0" rtl="0" algn="l">
              <a:lnSpc>
                <a:spcPct val="119642"/>
              </a:lnSpc>
              <a:spcBef>
                <a:spcPts val="281"/>
              </a:spcBef>
              <a:spcAft>
                <a:spcPts val="0"/>
              </a:spcAft>
              <a:buNone/>
            </a:pPr>
            <a:r>
              <a:t/>
            </a:r>
            <a:endParaRPr sz="1555">
              <a:solidFill>
                <a:srgbClr val="000000"/>
              </a:solidFill>
              <a:latin typeface="Arial"/>
              <a:ea typeface="Arial"/>
              <a:cs typeface="Arial"/>
              <a:sym typeface="Arial"/>
            </a:endParaRPr>
          </a:p>
          <a:p>
            <a:pPr indent="-220133" lvl="0" marL="381000" marR="0" rtl="0" algn="l">
              <a:lnSpc>
                <a:spcPct val="119791"/>
              </a:lnSpc>
              <a:spcBef>
                <a:spcPts val="479"/>
              </a:spcBef>
              <a:spcAft>
                <a:spcPts val="0"/>
              </a:spcAft>
              <a:buClr>
                <a:srgbClr val="000000"/>
              </a:buClr>
              <a:buSzPts val="2667"/>
              <a:buChar char="●"/>
            </a:pPr>
            <a:r>
              <a:rPr lang="en-US" sz="2666">
                <a:solidFill>
                  <a:srgbClr val="000000"/>
                </a:solidFill>
                <a:latin typeface="Arial"/>
                <a:ea typeface="Arial"/>
                <a:cs typeface="Arial"/>
                <a:sym typeface="Arial"/>
              </a:rPr>
              <a:t>Recommended 60 minutes on most, preferably all, days of the week</a:t>
            </a:r>
            <a:endParaRPr sz="2666">
              <a:solidFill>
                <a:srgbClr val="000000"/>
              </a:solidFill>
              <a:latin typeface="Arial"/>
              <a:ea typeface="Arial"/>
              <a:cs typeface="Arial"/>
              <a:sym typeface="Arial"/>
            </a:endParaRPr>
          </a:p>
          <a:p>
            <a:pPr indent="0" lvl="0" marL="0" marR="0" rtl="0" algn="l">
              <a:lnSpc>
                <a:spcPct val="107812"/>
              </a:lnSpc>
              <a:spcBef>
                <a:spcPts val="365"/>
              </a:spcBef>
              <a:spcAft>
                <a:spcPts val="0"/>
              </a:spcAft>
              <a:buNone/>
            </a:pPr>
            <a:r>
              <a:rPr i="1" lang="en-US" sz="1999">
                <a:solidFill>
                  <a:srgbClr val="000000"/>
                </a:solidFill>
                <a:latin typeface="Arial"/>
                <a:ea typeface="Arial"/>
                <a:cs typeface="Arial"/>
                <a:sym typeface="Arial"/>
              </a:rPr>
              <a:t>(US Depts. of Health and Human Services and Agriculture, 2005)</a:t>
            </a:r>
            <a:endParaRPr i="1" sz="1999">
              <a:solidFill>
                <a:srgbClr val="000000"/>
              </a:solidFill>
              <a:latin typeface="Arial"/>
              <a:ea typeface="Arial"/>
              <a:cs typeface="Arial"/>
              <a:sym typeface="Arial"/>
            </a:endParaRPr>
          </a:p>
          <a:p>
            <a:pPr indent="0" lvl="0" marL="0" marR="0" rtl="0" algn="l">
              <a:lnSpc>
                <a:spcPct val="100000"/>
              </a:lnSpc>
              <a:spcBef>
                <a:spcPts val="365"/>
              </a:spcBef>
              <a:spcAft>
                <a:spcPts val="0"/>
              </a:spcAft>
              <a:buNone/>
            </a:pPr>
            <a:r>
              <a:t/>
            </a:r>
            <a:endParaRPr sz="200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25"/>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19886"/>
              </a:lnSpc>
              <a:spcBef>
                <a:spcPts val="0"/>
              </a:spcBef>
              <a:spcAft>
                <a:spcPts val="0"/>
              </a:spcAft>
              <a:buNone/>
            </a:pPr>
            <a:r>
              <a:rPr lang="en-US" sz="4888">
                <a:solidFill>
                  <a:srgbClr val="FFFFFF"/>
                </a:solidFill>
                <a:latin typeface="Arial"/>
                <a:ea typeface="Arial"/>
                <a:cs typeface="Arial"/>
                <a:sym typeface="Arial"/>
              </a:rPr>
              <a:t>U.S. youth overweight rates </a:t>
            </a:r>
            <a:endParaRPr sz="4888">
              <a:solidFill>
                <a:srgbClr val="FFFFFF"/>
              </a:solidFill>
              <a:latin typeface="Arial"/>
              <a:ea typeface="Arial"/>
              <a:cs typeface="Arial"/>
              <a:sym typeface="Arial"/>
            </a:endParaRPr>
          </a:p>
        </p:txBody>
      </p:sp>
      <p:pic>
        <p:nvPicPr>
          <p:cNvPr id="148" name="Google Shape;148;p25"/>
          <p:cNvPicPr preferRelativeResize="0"/>
          <p:nvPr/>
        </p:nvPicPr>
        <p:blipFill>
          <a:blip r:embed="rId4">
            <a:alphaModFix/>
          </a:blip>
          <a:stretch>
            <a:fillRect/>
          </a:stretch>
        </p:blipFill>
        <p:spPr>
          <a:xfrm>
            <a:off x="1195900" y="1460475"/>
            <a:ext cx="7196650" cy="5312825"/>
          </a:xfrm>
          <a:prstGeom prst="rect">
            <a:avLst/>
          </a:prstGeom>
          <a:noFill/>
          <a:ln>
            <a:noFill/>
          </a:ln>
        </p:spPr>
      </p:pic>
      <p:sp>
        <p:nvSpPr>
          <p:cNvPr id="149" name="Google Shape;149;p25"/>
          <p:cNvSpPr txBox="1"/>
          <p:nvPr>
            <p:ph idx="1" type="body"/>
          </p:nvPr>
        </p:nvSpPr>
        <p:spPr>
          <a:xfrm>
            <a:off x="610300" y="6796250"/>
            <a:ext cx="9015575" cy="409575"/>
          </a:xfrm>
          <a:prstGeom prst="rect">
            <a:avLst/>
          </a:prstGeom>
          <a:noFill/>
          <a:ln>
            <a:noFill/>
          </a:ln>
        </p:spPr>
        <p:txBody>
          <a:bodyPr anchorCtr="0" anchor="t" bIns="38100" lIns="38100" spcFirstLastPara="1" rIns="38100" wrap="square" tIns="38100">
            <a:noAutofit/>
          </a:bodyPr>
          <a:lstStyle/>
          <a:p>
            <a:pPr indent="0" lvl="0" marL="0" marR="0" rtl="0" algn="ctr">
              <a:lnSpc>
                <a:spcPct val="120138"/>
              </a:lnSpc>
              <a:spcBef>
                <a:spcPts val="0"/>
              </a:spcBef>
              <a:spcAft>
                <a:spcPts val="0"/>
              </a:spcAft>
              <a:buNone/>
            </a:pPr>
            <a:r>
              <a:rPr i="1" lang="en-US" sz="2000">
                <a:solidFill>
                  <a:srgbClr val="000000"/>
                </a:solidFill>
                <a:latin typeface="Arial"/>
                <a:ea typeface="Arial"/>
                <a:cs typeface="Arial"/>
                <a:sym typeface="Arial"/>
              </a:rPr>
              <a:t>(National Center for Health Statistics)</a:t>
            </a:r>
            <a:endParaRPr i="1" sz="200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0" name="Shape 30"/>
        <p:cNvGrpSpPr/>
        <p:nvPr/>
      </p:nvGrpSpPr>
      <p:grpSpPr>
        <a:xfrm>
          <a:off x="0" y="0"/>
          <a:ext cx="0" cy="0"/>
          <a:chOff x="0" y="0"/>
          <a:chExt cx="0" cy="0"/>
        </a:xfrm>
      </p:grpSpPr>
      <p:sp>
        <p:nvSpPr>
          <p:cNvPr id="31" name="Google Shape;31;p8"/>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20000"/>
              </a:lnSpc>
              <a:spcBef>
                <a:spcPts val="0"/>
              </a:spcBef>
              <a:spcAft>
                <a:spcPts val="0"/>
              </a:spcAft>
              <a:buNone/>
            </a:pPr>
            <a:r>
              <a:rPr lang="en-US" sz="4444">
                <a:solidFill>
                  <a:srgbClr val="FFFFFF"/>
                </a:solidFill>
                <a:latin typeface="Arial"/>
                <a:ea typeface="Arial"/>
                <a:cs typeface="Arial"/>
                <a:sym typeface="Arial"/>
              </a:rPr>
              <a:t>The need for Safe Routes to School</a:t>
            </a:r>
            <a:endParaRPr sz="4444">
              <a:solidFill>
                <a:srgbClr val="FFFFFF"/>
              </a:solidFill>
              <a:latin typeface="Arial"/>
              <a:ea typeface="Arial"/>
              <a:cs typeface="Arial"/>
              <a:sym typeface="Arial"/>
            </a:endParaRPr>
          </a:p>
        </p:txBody>
      </p:sp>
      <p:sp>
        <p:nvSpPr>
          <p:cNvPr id="32" name="Google Shape;32;p8"/>
          <p:cNvSpPr txBox="1"/>
          <p:nvPr>
            <p:ph idx="1" type="body"/>
          </p:nvPr>
        </p:nvSpPr>
        <p:spPr>
          <a:xfrm>
            <a:off x="5774950" y="1829150"/>
            <a:ext cx="4358900" cy="5002725"/>
          </a:xfrm>
          <a:prstGeom prst="rect">
            <a:avLst/>
          </a:prstGeom>
          <a:noFill/>
          <a:ln>
            <a:noFill/>
          </a:ln>
        </p:spPr>
        <p:txBody>
          <a:bodyPr anchorCtr="0" anchor="t" bIns="38100" lIns="38100" spcFirstLastPara="1" rIns="38100" wrap="square" tIns="38100">
            <a:noAutofit/>
          </a:bodyPr>
          <a:lstStyle/>
          <a:p>
            <a:pPr indent="-248355" lvl="0" marL="381000" marR="0" rtl="0" algn="l">
              <a:lnSpc>
                <a:spcPct val="120089"/>
              </a:lnSpc>
              <a:spcBef>
                <a:spcPts val="0"/>
              </a:spcBef>
              <a:spcAft>
                <a:spcPts val="0"/>
              </a:spcAft>
              <a:buClr>
                <a:srgbClr val="000000"/>
              </a:buClr>
              <a:buSzPts val="3111"/>
              <a:buAutoNum type="arabicPeriod"/>
            </a:pPr>
            <a:r>
              <a:rPr lang="en-US" sz="3111">
                <a:solidFill>
                  <a:srgbClr val="000000"/>
                </a:solidFill>
                <a:latin typeface="Arial"/>
                <a:ea typeface="Arial"/>
                <a:cs typeface="Arial"/>
                <a:sym typeface="Arial"/>
              </a:rPr>
              <a:t>Fewer kids today walk and bike to school</a:t>
            </a:r>
            <a:endParaRPr sz="3111">
              <a:solidFill>
                <a:srgbClr val="000000"/>
              </a:solidFill>
              <a:latin typeface="Arial"/>
              <a:ea typeface="Arial"/>
              <a:cs typeface="Arial"/>
              <a:sym typeface="Arial"/>
            </a:endParaRPr>
          </a:p>
          <a:p>
            <a:pPr indent="0" lvl="0" marL="0" marR="0" rtl="0" algn="l">
              <a:lnSpc>
                <a:spcPct val="119444"/>
              </a:lnSpc>
              <a:spcBef>
                <a:spcPts val="177"/>
              </a:spcBef>
              <a:spcAft>
                <a:spcPts val="0"/>
              </a:spcAft>
              <a:buNone/>
            </a:pPr>
            <a:r>
              <a:t/>
            </a:r>
            <a:endParaRPr sz="1000">
              <a:solidFill>
                <a:srgbClr val="000000"/>
              </a:solidFill>
              <a:latin typeface="Arial"/>
              <a:ea typeface="Arial"/>
              <a:cs typeface="Arial"/>
              <a:sym typeface="Arial"/>
            </a:endParaRPr>
          </a:p>
          <a:p>
            <a:pPr indent="-248355" lvl="0" marL="381000" marR="0" rtl="0" algn="l">
              <a:lnSpc>
                <a:spcPct val="120089"/>
              </a:lnSpc>
              <a:spcBef>
                <a:spcPts val="563"/>
              </a:spcBef>
              <a:spcAft>
                <a:spcPts val="0"/>
              </a:spcAft>
              <a:buClr>
                <a:srgbClr val="000000"/>
              </a:buClr>
              <a:buSzPts val="3111"/>
              <a:buAutoNum type="arabicPeriod"/>
            </a:pPr>
            <a:r>
              <a:rPr lang="en-US" sz="3111">
                <a:solidFill>
                  <a:srgbClr val="000000"/>
                </a:solidFill>
                <a:latin typeface="Arial"/>
                <a:ea typeface="Arial"/>
                <a:cs typeface="Arial"/>
                <a:sym typeface="Arial"/>
              </a:rPr>
              <a:t>Unintended consequences have resulted</a:t>
            </a:r>
            <a:endParaRPr sz="3111">
              <a:solidFill>
                <a:srgbClr val="000000"/>
              </a:solidFill>
              <a:latin typeface="Arial"/>
              <a:ea typeface="Arial"/>
              <a:cs typeface="Arial"/>
              <a:sym typeface="Arial"/>
            </a:endParaRPr>
          </a:p>
          <a:p>
            <a:pPr indent="0" lvl="0" marL="0" marR="0" rtl="0" algn="l">
              <a:lnSpc>
                <a:spcPct val="119444"/>
              </a:lnSpc>
              <a:spcBef>
                <a:spcPts val="177"/>
              </a:spcBef>
              <a:spcAft>
                <a:spcPts val="0"/>
              </a:spcAft>
              <a:buNone/>
            </a:pPr>
            <a:r>
              <a:t/>
            </a:r>
            <a:endParaRPr sz="1000">
              <a:solidFill>
                <a:srgbClr val="000000"/>
              </a:solidFill>
              <a:latin typeface="Arial"/>
              <a:ea typeface="Arial"/>
              <a:cs typeface="Arial"/>
              <a:sym typeface="Arial"/>
            </a:endParaRPr>
          </a:p>
          <a:p>
            <a:pPr indent="-248355" lvl="0" marL="381000" marR="0" rtl="0" algn="l">
              <a:lnSpc>
                <a:spcPct val="120089"/>
              </a:lnSpc>
              <a:spcBef>
                <a:spcPts val="563"/>
              </a:spcBef>
              <a:spcAft>
                <a:spcPts val="0"/>
              </a:spcAft>
              <a:buClr>
                <a:srgbClr val="000000"/>
              </a:buClr>
              <a:buSzPts val="3111"/>
              <a:buAutoNum type="arabicPeriod"/>
            </a:pPr>
            <a:r>
              <a:rPr lang="en-US" sz="3111">
                <a:solidFill>
                  <a:srgbClr val="000000"/>
                </a:solidFill>
                <a:latin typeface="Arial"/>
                <a:ea typeface="Arial"/>
                <a:cs typeface="Arial"/>
                <a:sym typeface="Arial"/>
              </a:rPr>
              <a:t>SRTS programs are part of the solution</a:t>
            </a:r>
            <a:endParaRPr sz="3111">
              <a:solidFill>
                <a:srgbClr val="000000"/>
              </a:solidFill>
              <a:latin typeface="Arial"/>
              <a:ea typeface="Arial"/>
              <a:cs typeface="Arial"/>
              <a:sym typeface="Arial"/>
            </a:endParaRPr>
          </a:p>
        </p:txBody>
      </p:sp>
      <p:pic>
        <p:nvPicPr>
          <p:cNvPr id="33" name="Google Shape;33;p8"/>
          <p:cNvPicPr preferRelativeResize="0"/>
          <p:nvPr/>
        </p:nvPicPr>
        <p:blipFill>
          <a:blip r:embed="rId4">
            <a:alphaModFix/>
          </a:blip>
          <a:stretch>
            <a:fillRect/>
          </a:stretch>
        </p:blipFill>
        <p:spPr>
          <a:xfrm>
            <a:off x="0" y="1439325"/>
            <a:ext cx="5640900" cy="5725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53" name="Shape 153"/>
        <p:cNvGrpSpPr/>
        <p:nvPr/>
      </p:nvGrpSpPr>
      <p:grpSpPr>
        <a:xfrm>
          <a:off x="0" y="0"/>
          <a:ext cx="0" cy="0"/>
          <a:chOff x="0" y="0"/>
          <a:chExt cx="0" cy="0"/>
        </a:xfrm>
      </p:grpSpPr>
      <p:sp>
        <p:nvSpPr>
          <p:cNvPr id="154" name="Google Shape;154;p26"/>
          <p:cNvSpPr txBox="1"/>
          <p:nvPr>
            <p:ph type="title"/>
          </p:nvPr>
        </p:nvSpPr>
        <p:spPr>
          <a:xfrm>
            <a:off x="271625" y="51150"/>
            <a:ext cx="9354250" cy="1633538"/>
          </a:xfrm>
          <a:prstGeom prst="rect">
            <a:avLst/>
          </a:prstGeom>
          <a:noFill/>
          <a:ln>
            <a:noFill/>
          </a:ln>
        </p:spPr>
        <p:txBody>
          <a:bodyPr anchorCtr="0" anchor="ctr" bIns="38100" lIns="38100" spcFirstLastPara="1" rIns="38100" wrap="square" tIns="38100">
            <a:noAutofit/>
          </a:bodyPr>
          <a:lstStyle/>
          <a:p>
            <a:pPr indent="0" lvl="0" marL="0" marR="0" rtl="0" algn="l">
              <a:lnSpc>
                <a:spcPct val="120000"/>
              </a:lnSpc>
              <a:spcBef>
                <a:spcPts val="0"/>
              </a:spcBef>
              <a:spcAft>
                <a:spcPts val="0"/>
              </a:spcAft>
              <a:buNone/>
            </a:pPr>
            <a:r>
              <a:rPr lang="en-US" sz="4444">
                <a:solidFill>
                  <a:srgbClr val="FFFFFF"/>
                </a:solidFill>
                <a:latin typeface="Arial"/>
                <a:ea typeface="Arial"/>
                <a:cs typeface="Arial"/>
                <a:sym typeface="Arial"/>
              </a:rPr>
              <a:t>Overweight children have an increased risk of…</a:t>
            </a:r>
            <a:endParaRPr sz="4444">
              <a:solidFill>
                <a:srgbClr val="FFFFFF"/>
              </a:solidFill>
              <a:latin typeface="Arial"/>
              <a:ea typeface="Arial"/>
              <a:cs typeface="Arial"/>
              <a:sym typeface="Arial"/>
            </a:endParaRPr>
          </a:p>
        </p:txBody>
      </p:sp>
      <p:sp>
        <p:nvSpPr>
          <p:cNvPr id="155" name="Google Shape;155;p26"/>
          <p:cNvSpPr txBox="1"/>
          <p:nvPr>
            <p:ph idx="1" type="body"/>
          </p:nvPr>
        </p:nvSpPr>
        <p:spPr>
          <a:xfrm>
            <a:off x="610300" y="1829150"/>
            <a:ext cx="9015575" cy="5002725"/>
          </a:xfrm>
          <a:prstGeom prst="rect">
            <a:avLst/>
          </a:prstGeom>
          <a:noFill/>
          <a:ln>
            <a:noFill/>
          </a:ln>
        </p:spPr>
        <p:txBody>
          <a:bodyPr anchorCtr="0" anchor="t" bIns="38100" lIns="38100" spcFirstLastPara="1" rIns="38100" wrap="square" tIns="38100">
            <a:noAutofit/>
          </a:bodyPr>
          <a:lstStyle/>
          <a:p>
            <a:pPr indent="-234244" lvl="0" marL="381000" marR="0" rtl="0" algn="l">
              <a:lnSpc>
                <a:spcPct val="100000"/>
              </a:lnSpc>
              <a:spcBef>
                <a:spcPts val="0"/>
              </a:spcBef>
              <a:spcAft>
                <a:spcPts val="0"/>
              </a:spcAft>
              <a:buClr>
                <a:srgbClr val="000000"/>
              </a:buClr>
              <a:buSzPts val="2889"/>
              <a:buChar char="●"/>
            </a:pPr>
            <a:r>
              <a:rPr lang="en-US" sz="2888">
                <a:solidFill>
                  <a:srgbClr val="000000"/>
                </a:solidFill>
                <a:latin typeface="Arial"/>
                <a:ea typeface="Arial"/>
                <a:cs typeface="Arial"/>
                <a:sym typeface="Arial"/>
              </a:rPr>
              <a:t>Type 2 Diabetes</a:t>
            </a:r>
            <a:endParaRPr sz="2888">
              <a:solidFill>
                <a:srgbClr val="000000"/>
              </a:solidFill>
              <a:latin typeface="Arial"/>
              <a:ea typeface="Arial"/>
              <a:cs typeface="Arial"/>
              <a:sym typeface="Arial"/>
            </a:endParaRPr>
          </a:p>
          <a:p>
            <a:pPr indent="-234244" lvl="0" marL="381000" marR="0" rtl="0" algn="l">
              <a:lnSpc>
                <a:spcPct val="100000"/>
              </a:lnSpc>
              <a:spcBef>
                <a:spcPts val="0"/>
              </a:spcBef>
              <a:spcAft>
                <a:spcPts val="0"/>
              </a:spcAft>
              <a:buClr>
                <a:srgbClr val="000000"/>
              </a:buClr>
              <a:buSzPts val="2889"/>
              <a:buChar char="●"/>
            </a:pPr>
            <a:r>
              <a:rPr lang="en-US" sz="2888">
                <a:solidFill>
                  <a:srgbClr val="000000"/>
                </a:solidFill>
                <a:latin typeface="Arial"/>
                <a:ea typeface="Arial"/>
                <a:cs typeface="Arial"/>
                <a:sym typeface="Arial"/>
              </a:rPr>
              <a:t>Low self esteem</a:t>
            </a:r>
            <a:endParaRPr sz="2888">
              <a:solidFill>
                <a:srgbClr val="000000"/>
              </a:solidFill>
              <a:latin typeface="Arial"/>
              <a:ea typeface="Arial"/>
              <a:cs typeface="Arial"/>
              <a:sym typeface="Arial"/>
            </a:endParaRPr>
          </a:p>
          <a:p>
            <a:pPr indent="0" lvl="0" marL="0" marR="0" rtl="0" algn="l">
              <a:lnSpc>
                <a:spcPct val="100000"/>
              </a:lnSpc>
              <a:spcBef>
                <a:spcPts val="521"/>
              </a:spcBef>
              <a:spcAft>
                <a:spcPts val="0"/>
              </a:spcAft>
              <a:buNone/>
            </a:pPr>
            <a:r>
              <a:t/>
            </a:r>
            <a:endParaRPr sz="2888">
              <a:solidFill>
                <a:srgbClr val="000000"/>
              </a:solidFill>
              <a:latin typeface="Arial"/>
              <a:ea typeface="Arial"/>
              <a:cs typeface="Arial"/>
              <a:sym typeface="Arial"/>
            </a:endParaRPr>
          </a:p>
          <a:p>
            <a:pPr indent="-234244" lvl="0" marL="381000" marR="0" rtl="0" algn="l">
              <a:lnSpc>
                <a:spcPct val="100000"/>
              </a:lnSpc>
              <a:spcBef>
                <a:spcPts val="521"/>
              </a:spcBef>
              <a:spcAft>
                <a:spcPts val="0"/>
              </a:spcAft>
              <a:buClr>
                <a:srgbClr val="000000"/>
              </a:buClr>
              <a:buSzPts val="2889"/>
              <a:buChar char="●"/>
            </a:pPr>
            <a:r>
              <a:rPr lang="en-US" sz="2888">
                <a:solidFill>
                  <a:srgbClr val="000000"/>
                </a:solidFill>
                <a:latin typeface="Arial"/>
                <a:ea typeface="Arial"/>
                <a:cs typeface="Arial"/>
                <a:sym typeface="Arial"/>
              </a:rPr>
              <a:t>Decreased physical functioning</a:t>
            </a:r>
            <a:endParaRPr sz="2888">
              <a:solidFill>
                <a:srgbClr val="000000"/>
              </a:solidFill>
              <a:latin typeface="Arial"/>
              <a:ea typeface="Arial"/>
              <a:cs typeface="Arial"/>
              <a:sym typeface="Arial"/>
            </a:endParaRPr>
          </a:p>
          <a:p>
            <a:pPr indent="0" lvl="0" marL="0" marR="0" rtl="0" algn="l">
              <a:lnSpc>
                <a:spcPct val="100000"/>
              </a:lnSpc>
              <a:spcBef>
                <a:spcPts val="521"/>
              </a:spcBef>
              <a:spcAft>
                <a:spcPts val="0"/>
              </a:spcAft>
              <a:buNone/>
            </a:pPr>
            <a:r>
              <a:t/>
            </a:r>
            <a:endParaRPr sz="2888">
              <a:solidFill>
                <a:srgbClr val="000000"/>
              </a:solidFill>
              <a:latin typeface="Arial"/>
              <a:ea typeface="Arial"/>
              <a:cs typeface="Arial"/>
              <a:sym typeface="Arial"/>
            </a:endParaRPr>
          </a:p>
          <a:p>
            <a:pPr indent="-234244" lvl="0" marL="381000" marR="0" rtl="0" algn="l">
              <a:lnSpc>
                <a:spcPct val="100000"/>
              </a:lnSpc>
              <a:spcBef>
                <a:spcPts val="521"/>
              </a:spcBef>
              <a:spcAft>
                <a:spcPts val="0"/>
              </a:spcAft>
              <a:buClr>
                <a:srgbClr val="000000"/>
              </a:buClr>
              <a:buSzPts val="2889"/>
              <a:buChar char="●"/>
            </a:pPr>
            <a:r>
              <a:rPr lang="en-US" sz="2888">
                <a:solidFill>
                  <a:srgbClr val="000000"/>
                </a:solidFill>
                <a:latin typeface="Arial"/>
                <a:ea typeface="Arial"/>
                <a:cs typeface="Arial"/>
                <a:sym typeface="Arial"/>
              </a:rPr>
              <a:t>Obesity in adulthood</a:t>
            </a:r>
            <a:endParaRPr sz="2888">
              <a:solidFill>
                <a:srgbClr val="000000"/>
              </a:solidFill>
              <a:latin typeface="Arial"/>
              <a:ea typeface="Arial"/>
              <a:cs typeface="Arial"/>
              <a:sym typeface="Arial"/>
            </a:endParaRPr>
          </a:p>
          <a:p>
            <a:pPr indent="0" lvl="0" marL="0" marR="0" rtl="0" algn="l">
              <a:lnSpc>
                <a:spcPct val="100000"/>
              </a:lnSpc>
              <a:spcBef>
                <a:spcPts val="521"/>
              </a:spcBef>
              <a:spcAft>
                <a:spcPts val="0"/>
              </a:spcAft>
              <a:buNone/>
            </a:pPr>
            <a:r>
              <a:t/>
            </a:r>
            <a:endParaRPr sz="2888">
              <a:solidFill>
                <a:srgbClr val="000000"/>
              </a:solidFill>
              <a:latin typeface="Arial"/>
              <a:ea typeface="Arial"/>
              <a:cs typeface="Arial"/>
              <a:sym typeface="Arial"/>
            </a:endParaRPr>
          </a:p>
          <a:p>
            <a:pPr indent="-234244" lvl="0" marL="381000" marR="0" rtl="0" algn="l">
              <a:lnSpc>
                <a:spcPct val="120192"/>
              </a:lnSpc>
              <a:spcBef>
                <a:spcPts val="521"/>
              </a:spcBef>
              <a:spcAft>
                <a:spcPts val="0"/>
              </a:spcAft>
              <a:buClr>
                <a:srgbClr val="000000"/>
              </a:buClr>
              <a:buSzPts val="2889"/>
              <a:buChar char="●"/>
            </a:pPr>
            <a:r>
              <a:rPr lang="en-US" sz="2888">
                <a:solidFill>
                  <a:srgbClr val="000000"/>
                </a:solidFill>
                <a:latin typeface="Arial"/>
                <a:ea typeface="Arial"/>
                <a:cs typeface="Arial"/>
                <a:sym typeface="Arial"/>
              </a:rPr>
              <a:t>Many other negative emotional &amp; physical effects</a:t>
            </a:r>
            <a:endParaRPr sz="2888">
              <a:solidFill>
                <a:srgbClr val="000000"/>
              </a:solidFill>
              <a:latin typeface="Arial"/>
              <a:ea typeface="Arial"/>
              <a:cs typeface="Arial"/>
              <a:sym typeface="Arial"/>
            </a:endParaRPr>
          </a:p>
          <a:p>
            <a:pPr indent="0" lvl="0" marL="0" marR="0" rtl="0" algn="l">
              <a:lnSpc>
                <a:spcPct val="100000"/>
              </a:lnSpc>
              <a:spcBef>
                <a:spcPts val="281"/>
              </a:spcBef>
              <a:spcAft>
                <a:spcPts val="0"/>
              </a:spcAft>
              <a:buNone/>
            </a:pPr>
            <a:r>
              <a:t/>
            </a:r>
            <a:endParaRPr sz="1555">
              <a:solidFill>
                <a:srgbClr val="000000"/>
              </a:solidFill>
              <a:latin typeface="Arial"/>
              <a:ea typeface="Arial"/>
              <a:cs typeface="Arial"/>
              <a:sym typeface="Arial"/>
            </a:endParaRPr>
          </a:p>
          <a:p>
            <a:pPr indent="0" lvl="0" marL="0" marR="0" rtl="0" algn="l">
              <a:lnSpc>
                <a:spcPct val="100000"/>
              </a:lnSpc>
              <a:spcBef>
                <a:spcPts val="365"/>
              </a:spcBef>
              <a:spcAft>
                <a:spcPts val="0"/>
              </a:spcAft>
              <a:buNone/>
            </a:pPr>
            <a:r>
              <a:rPr i="1" lang="en-US" sz="2000">
                <a:solidFill>
                  <a:srgbClr val="000000"/>
                </a:solidFill>
                <a:latin typeface="Arial"/>
                <a:ea typeface="Arial"/>
                <a:cs typeface="Arial"/>
                <a:sym typeface="Arial"/>
              </a:rPr>
              <a:t>(Institute of Medicine, 2005)</a:t>
            </a:r>
            <a:endParaRPr i="1" sz="2000">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p27"/>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19886"/>
              </a:lnSpc>
              <a:spcBef>
                <a:spcPts val="0"/>
              </a:spcBef>
              <a:spcAft>
                <a:spcPts val="0"/>
              </a:spcAft>
              <a:buNone/>
            </a:pPr>
            <a:r>
              <a:rPr lang="en-US" sz="4888">
                <a:solidFill>
                  <a:srgbClr val="FFFFFF"/>
                </a:solidFill>
                <a:latin typeface="Arial"/>
                <a:ea typeface="Arial"/>
                <a:cs typeface="Arial"/>
                <a:sym typeface="Arial"/>
              </a:rPr>
              <a:t>Good news! </a:t>
            </a:r>
            <a:endParaRPr sz="4888">
              <a:solidFill>
                <a:srgbClr val="FFFFFF"/>
              </a:solidFill>
              <a:latin typeface="Arial"/>
              <a:ea typeface="Arial"/>
              <a:cs typeface="Arial"/>
              <a:sym typeface="Arial"/>
            </a:endParaRPr>
          </a:p>
        </p:txBody>
      </p:sp>
      <p:sp>
        <p:nvSpPr>
          <p:cNvPr id="161" name="Google Shape;161;p27"/>
          <p:cNvSpPr txBox="1"/>
          <p:nvPr>
            <p:ph idx="1" type="body"/>
          </p:nvPr>
        </p:nvSpPr>
        <p:spPr>
          <a:xfrm>
            <a:off x="102300" y="1490475"/>
            <a:ext cx="10031575" cy="1344425"/>
          </a:xfrm>
          <a:prstGeom prst="rect">
            <a:avLst/>
          </a:prstGeom>
          <a:noFill/>
          <a:ln>
            <a:noFill/>
          </a:ln>
        </p:spPr>
        <p:txBody>
          <a:bodyPr anchorCtr="0" anchor="t" bIns="38100" lIns="38100" spcFirstLastPara="1" rIns="38100" wrap="square" tIns="38100">
            <a:noAutofit/>
          </a:bodyPr>
          <a:lstStyle/>
          <a:p>
            <a:pPr indent="0" lvl="0" marL="0" marR="0" rtl="0" algn="l">
              <a:lnSpc>
                <a:spcPct val="120089"/>
              </a:lnSpc>
              <a:spcBef>
                <a:spcPts val="0"/>
              </a:spcBef>
              <a:spcAft>
                <a:spcPts val="0"/>
              </a:spcAft>
              <a:buNone/>
            </a:pPr>
            <a:r>
              <a:rPr lang="en-US" sz="3111">
                <a:solidFill>
                  <a:srgbClr val="000000"/>
                </a:solidFill>
                <a:latin typeface="Arial"/>
                <a:ea typeface="Arial"/>
                <a:cs typeface="Arial"/>
                <a:sym typeface="Arial"/>
              </a:rPr>
              <a:t>Communities are taking action on behalf of children through Safe Routes to School</a:t>
            </a:r>
            <a:endParaRPr sz="3111">
              <a:solidFill>
                <a:srgbClr val="000000"/>
              </a:solidFill>
              <a:latin typeface="Arial"/>
              <a:ea typeface="Arial"/>
              <a:cs typeface="Arial"/>
              <a:sym typeface="Arial"/>
            </a:endParaRPr>
          </a:p>
        </p:txBody>
      </p:sp>
      <p:pic>
        <p:nvPicPr>
          <p:cNvPr id="162" name="Google Shape;162;p27"/>
          <p:cNvPicPr preferRelativeResize="0"/>
          <p:nvPr/>
        </p:nvPicPr>
        <p:blipFill>
          <a:blip r:embed="rId4">
            <a:alphaModFix/>
          </a:blip>
          <a:stretch>
            <a:fillRect/>
          </a:stretch>
        </p:blipFill>
        <p:spPr>
          <a:xfrm>
            <a:off x="169325" y="3122075"/>
            <a:ext cx="4836575" cy="3460750"/>
          </a:xfrm>
          <a:prstGeom prst="rect">
            <a:avLst/>
          </a:prstGeom>
          <a:noFill/>
          <a:ln>
            <a:noFill/>
          </a:ln>
        </p:spPr>
      </p:pic>
      <p:sp>
        <p:nvSpPr>
          <p:cNvPr id="163" name="Google Shape;163;p27"/>
          <p:cNvSpPr txBox="1"/>
          <p:nvPr/>
        </p:nvSpPr>
        <p:spPr>
          <a:xfrm>
            <a:off x="5462750" y="6198300"/>
            <a:ext cx="1256225" cy="425450"/>
          </a:xfrm>
          <a:prstGeom prst="rect">
            <a:avLst/>
          </a:prstGeom>
          <a:noFill/>
          <a:ln>
            <a:noFill/>
          </a:ln>
        </p:spPr>
        <p:txBody>
          <a:bodyPr anchorCtr="0" anchor="ctr" bIns="38100" lIns="38100" spcFirstLastPara="1" rIns="38100" wrap="square" tIns="38100">
            <a:noAutofit/>
          </a:bodyPr>
          <a:lstStyle/>
          <a:p>
            <a:pPr indent="0" lvl="0" marL="0" marR="0" rtl="0" algn="l">
              <a:lnSpc>
                <a:spcPct val="119791"/>
              </a:lnSpc>
              <a:spcBef>
                <a:spcPts val="0"/>
              </a:spcBef>
              <a:spcAft>
                <a:spcPts val="0"/>
              </a:spcAft>
              <a:buNone/>
            </a:pPr>
            <a:r>
              <a:rPr lang="en-US" sz="1333">
                <a:solidFill>
                  <a:srgbClr val="FFFFFF"/>
                </a:solidFill>
                <a:latin typeface="Arial"/>
                <a:ea typeface="Arial"/>
                <a:cs typeface="Arial"/>
                <a:sym typeface="Arial"/>
              </a:rPr>
              <a:t>Phoenix, AZ</a:t>
            </a:r>
            <a:endParaRPr sz="1333">
              <a:solidFill>
                <a:srgbClr val="FFFFFF"/>
              </a:solidFill>
              <a:latin typeface="Arial"/>
              <a:ea typeface="Arial"/>
              <a:cs typeface="Arial"/>
              <a:sym typeface="Arial"/>
            </a:endParaRPr>
          </a:p>
        </p:txBody>
      </p:sp>
      <p:sp>
        <p:nvSpPr>
          <p:cNvPr id="164" name="Google Shape;164;p27"/>
          <p:cNvSpPr txBox="1"/>
          <p:nvPr/>
        </p:nvSpPr>
        <p:spPr>
          <a:xfrm>
            <a:off x="271625" y="6178900"/>
            <a:ext cx="2094075" cy="425450"/>
          </a:xfrm>
          <a:prstGeom prst="rect">
            <a:avLst/>
          </a:prstGeom>
          <a:noFill/>
          <a:ln>
            <a:noFill/>
          </a:ln>
        </p:spPr>
        <p:txBody>
          <a:bodyPr anchorCtr="0" anchor="ctr" bIns="38100" lIns="38100" spcFirstLastPara="1" rIns="38100" wrap="square" tIns="38100">
            <a:noAutofit/>
          </a:bodyPr>
          <a:lstStyle/>
          <a:p>
            <a:pPr indent="0" lvl="0" marL="0" marR="0" rtl="0" algn="l">
              <a:lnSpc>
                <a:spcPct val="119791"/>
              </a:lnSpc>
              <a:spcBef>
                <a:spcPts val="0"/>
              </a:spcBef>
              <a:spcAft>
                <a:spcPts val="0"/>
              </a:spcAft>
              <a:buNone/>
            </a:pPr>
            <a:r>
              <a:rPr lang="en-US" sz="1333">
                <a:solidFill>
                  <a:srgbClr val="FFFFFF"/>
                </a:solidFill>
                <a:latin typeface="Arial"/>
                <a:ea typeface="Arial"/>
                <a:cs typeface="Arial"/>
                <a:sym typeface="Arial"/>
              </a:rPr>
              <a:t>Winston-Salem, NC</a:t>
            </a:r>
            <a:endParaRPr sz="1333">
              <a:solidFill>
                <a:srgbClr val="FFFFFF"/>
              </a:solidFill>
              <a:latin typeface="Arial"/>
              <a:ea typeface="Arial"/>
              <a:cs typeface="Arial"/>
              <a:sym typeface="Arial"/>
            </a:endParaRPr>
          </a:p>
        </p:txBody>
      </p:sp>
      <p:pic>
        <p:nvPicPr>
          <p:cNvPr id="165" name="Google Shape;165;p27"/>
          <p:cNvPicPr preferRelativeResize="0"/>
          <p:nvPr/>
        </p:nvPicPr>
        <p:blipFill>
          <a:blip r:embed="rId5">
            <a:alphaModFix/>
          </a:blip>
          <a:stretch>
            <a:fillRect/>
          </a:stretch>
        </p:blipFill>
        <p:spPr>
          <a:xfrm>
            <a:off x="5355150" y="3090325"/>
            <a:ext cx="4656650" cy="3492475"/>
          </a:xfrm>
          <a:prstGeom prst="rect">
            <a:avLst/>
          </a:prstGeom>
          <a:noFill/>
          <a:ln>
            <a:noFill/>
          </a:ln>
        </p:spPr>
      </p:pic>
      <p:sp>
        <p:nvSpPr>
          <p:cNvPr id="166" name="Google Shape;166;p27"/>
          <p:cNvSpPr txBox="1"/>
          <p:nvPr/>
        </p:nvSpPr>
        <p:spPr>
          <a:xfrm>
            <a:off x="5462750" y="6178900"/>
            <a:ext cx="2094075" cy="425450"/>
          </a:xfrm>
          <a:prstGeom prst="rect">
            <a:avLst/>
          </a:prstGeom>
          <a:noFill/>
          <a:ln>
            <a:noFill/>
          </a:ln>
        </p:spPr>
        <p:txBody>
          <a:bodyPr anchorCtr="0" anchor="ctr" bIns="38100" lIns="38100" spcFirstLastPara="1" rIns="38100" wrap="square" tIns="38100">
            <a:noAutofit/>
          </a:bodyPr>
          <a:lstStyle/>
          <a:p>
            <a:pPr indent="0" lvl="0" marL="0" marR="0" rtl="0" algn="l">
              <a:lnSpc>
                <a:spcPct val="119791"/>
              </a:lnSpc>
              <a:spcBef>
                <a:spcPts val="0"/>
              </a:spcBef>
              <a:spcAft>
                <a:spcPts val="0"/>
              </a:spcAft>
              <a:buNone/>
            </a:pPr>
            <a:r>
              <a:rPr lang="en-US" sz="1333">
                <a:solidFill>
                  <a:srgbClr val="FFFFFF"/>
                </a:solidFill>
                <a:latin typeface="Arial"/>
                <a:ea typeface="Arial"/>
                <a:cs typeface="Arial"/>
                <a:sym typeface="Arial"/>
              </a:rPr>
              <a:t>Alhambra, CA</a:t>
            </a:r>
            <a:endParaRPr sz="1333">
              <a:solidFill>
                <a:srgbClr val="FFFFFF"/>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70" name="Shape 170"/>
        <p:cNvGrpSpPr/>
        <p:nvPr/>
      </p:nvGrpSpPr>
      <p:grpSpPr>
        <a:xfrm>
          <a:off x="0" y="0"/>
          <a:ext cx="0" cy="0"/>
          <a:chOff x="0" y="0"/>
          <a:chExt cx="0" cy="0"/>
        </a:xfrm>
      </p:grpSpPr>
      <p:sp>
        <p:nvSpPr>
          <p:cNvPr id="171" name="Google Shape;171;p28"/>
          <p:cNvSpPr txBox="1"/>
          <p:nvPr>
            <p:ph type="title"/>
          </p:nvPr>
        </p:nvSpPr>
        <p:spPr>
          <a:xfrm>
            <a:off x="271625" y="51150"/>
            <a:ext cx="9354250" cy="1633538"/>
          </a:xfrm>
          <a:prstGeom prst="rect">
            <a:avLst/>
          </a:prstGeom>
          <a:noFill/>
          <a:ln>
            <a:noFill/>
          </a:ln>
        </p:spPr>
        <p:txBody>
          <a:bodyPr anchorCtr="0" anchor="ctr" bIns="38100" lIns="38100" spcFirstLastPara="1" rIns="38100" wrap="square" tIns="38100">
            <a:noAutofit/>
          </a:bodyPr>
          <a:lstStyle/>
          <a:p>
            <a:pPr indent="0" lvl="0" marL="0" marR="0" rtl="0" algn="l">
              <a:lnSpc>
                <a:spcPct val="120000"/>
              </a:lnSpc>
              <a:spcBef>
                <a:spcPts val="0"/>
              </a:spcBef>
              <a:spcAft>
                <a:spcPts val="0"/>
              </a:spcAft>
              <a:buNone/>
            </a:pPr>
            <a:r>
              <a:rPr lang="en-US" sz="4444">
                <a:solidFill>
                  <a:srgbClr val="FFFFFF"/>
                </a:solidFill>
                <a:latin typeface="Arial"/>
                <a:ea typeface="Arial"/>
                <a:cs typeface="Arial"/>
                <a:sym typeface="Arial"/>
              </a:rPr>
              <a:t>3. Safe Routes to School programs are part of the solution…</a:t>
            </a:r>
            <a:endParaRPr sz="4444">
              <a:solidFill>
                <a:srgbClr val="FFFFFF"/>
              </a:solidFill>
              <a:latin typeface="Arial"/>
              <a:ea typeface="Arial"/>
              <a:cs typeface="Arial"/>
              <a:sym typeface="Arial"/>
            </a:endParaRPr>
          </a:p>
        </p:txBody>
      </p:sp>
      <p:sp>
        <p:nvSpPr>
          <p:cNvPr id="172" name="Google Shape;172;p28"/>
          <p:cNvSpPr txBox="1"/>
          <p:nvPr>
            <p:ph idx="1" type="body"/>
          </p:nvPr>
        </p:nvSpPr>
        <p:spPr>
          <a:xfrm>
            <a:off x="186950" y="1829150"/>
            <a:ext cx="3201800" cy="5002725"/>
          </a:xfrm>
          <a:prstGeom prst="rect">
            <a:avLst/>
          </a:prstGeom>
          <a:noFill/>
          <a:ln>
            <a:noFill/>
          </a:ln>
        </p:spPr>
        <p:txBody>
          <a:bodyPr anchorCtr="0" anchor="t" bIns="38100" lIns="38100" spcFirstLastPara="1" rIns="38100" wrap="square" tIns="38100">
            <a:noAutofit/>
          </a:bodyPr>
          <a:lstStyle/>
          <a:p>
            <a:pPr indent="0" lvl="0" marL="0" marR="0" rtl="0" algn="l">
              <a:lnSpc>
                <a:spcPct val="120089"/>
              </a:lnSpc>
              <a:spcBef>
                <a:spcPts val="0"/>
              </a:spcBef>
              <a:spcAft>
                <a:spcPts val="0"/>
              </a:spcAft>
              <a:buNone/>
            </a:pPr>
            <a:r>
              <a:rPr lang="en-US" sz="3111">
                <a:solidFill>
                  <a:srgbClr val="000000"/>
                </a:solidFill>
                <a:latin typeface="Arial"/>
                <a:ea typeface="Arial"/>
                <a:cs typeface="Arial"/>
                <a:sym typeface="Arial"/>
              </a:rPr>
              <a:t>...to improve walking and bicycling conditions</a:t>
            </a:r>
            <a:endParaRPr sz="3111">
              <a:solidFill>
                <a:srgbClr val="000000"/>
              </a:solidFill>
              <a:latin typeface="Arial"/>
              <a:ea typeface="Arial"/>
              <a:cs typeface="Arial"/>
              <a:sym typeface="Arial"/>
            </a:endParaRPr>
          </a:p>
          <a:p>
            <a:pPr indent="0" lvl="0" marL="0" marR="0" rtl="0" algn="l">
              <a:lnSpc>
                <a:spcPct val="120089"/>
              </a:lnSpc>
              <a:spcBef>
                <a:spcPts val="0"/>
              </a:spcBef>
              <a:spcAft>
                <a:spcPts val="0"/>
              </a:spcAft>
              <a:buNone/>
            </a:pPr>
            <a:r>
              <a:t/>
            </a:r>
            <a:endParaRPr sz="3111">
              <a:solidFill>
                <a:srgbClr val="000000"/>
              </a:solidFill>
              <a:latin typeface="Arial"/>
              <a:ea typeface="Arial"/>
              <a:cs typeface="Arial"/>
              <a:sym typeface="Arial"/>
            </a:endParaRPr>
          </a:p>
          <a:p>
            <a:pPr indent="0" lvl="0" marL="0" marR="0" rtl="0" algn="l">
              <a:lnSpc>
                <a:spcPct val="120089"/>
              </a:lnSpc>
              <a:spcBef>
                <a:spcPts val="0"/>
              </a:spcBef>
              <a:spcAft>
                <a:spcPts val="0"/>
              </a:spcAft>
              <a:buNone/>
            </a:pPr>
            <a:r>
              <a:rPr lang="en-US" sz="3111">
                <a:solidFill>
                  <a:srgbClr val="000000"/>
                </a:solidFill>
                <a:latin typeface="Arial"/>
                <a:ea typeface="Arial"/>
                <a:cs typeface="Arial"/>
                <a:sym typeface="Arial"/>
              </a:rPr>
              <a:t>...to increase physical activity</a:t>
            </a:r>
            <a:endParaRPr sz="3111">
              <a:solidFill>
                <a:srgbClr val="000000"/>
              </a:solidFill>
              <a:latin typeface="Arial"/>
              <a:ea typeface="Arial"/>
              <a:cs typeface="Arial"/>
              <a:sym typeface="Arial"/>
            </a:endParaRPr>
          </a:p>
          <a:p>
            <a:pPr indent="0" lvl="0" marL="0" marR="0" rtl="0" algn="l">
              <a:lnSpc>
                <a:spcPct val="120089"/>
              </a:lnSpc>
              <a:spcBef>
                <a:spcPts val="0"/>
              </a:spcBef>
              <a:spcAft>
                <a:spcPts val="0"/>
              </a:spcAft>
              <a:buNone/>
            </a:pPr>
            <a:r>
              <a:t/>
            </a:r>
            <a:endParaRPr sz="3111">
              <a:solidFill>
                <a:srgbClr val="000000"/>
              </a:solidFill>
              <a:latin typeface="Arial"/>
              <a:ea typeface="Arial"/>
              <a:cs typeface="Arial"/>
              <a:sym typeface="Arial"/>
            </a:endParaRPr>
          </a:p>
          <a:p>
            <a:pPr indent="0" lvl="0" marL="0" marR="0" rtl="0" algn="l">
              <a:lnSpc>
                <a:spcPct val="120089"/>
              </a:lnSpc>
              <a:spcBef>
                <a:spcPts val="0"/>
              </a:spcBef>
              <a:spcAft>
                <a:spcPts val="0"/>
              </a:spcAft>
              <a:buNone/>
            </a:pPr>
            <a:r>
              <a:rPr lang="en-US" sz="3111">
                <a:solidFill>
                  <a:srgbClr val="000000"/>
                </a:solidFill>
                <a:latin typeface="Arial"/>
                <a:ea typeface="Arial"/>
                <a:cs typeface="Arial"/>
                <a:sym typeface="Arial"/>
              </a:rPr>
              <a:t>...to decrease air pollution</a:t>
            </a:r>
            <a:endParaRPr sz="3111">
              <a:solidFill>
                <a:srgbClr val="000000"/>
              </a:solidFill>
              <a:latin typeface="Arial"/>
              <a:ea typeface="Arial"/>
              <a:cs typeface="Arial"/>
              <a:sym typeface="Arial"/>
            </a:endParaRPr>
          </a:p>
        </p:txBody>
      </p:sp>
      <p:pic>
        <p:nvPicPr>
          <p:cNvPr id="173" name="Google Shape;173;p28"/>
          <p:cNvPicPr preferRelativeResize="0"/>
          <p:nvPr/>
        </p:nvPicPr>
        <p:blipFill>
          <a:blip r:embed="rId4">
            <a:alphaModFix/>
          </a:blip>
          <a:stretch>
            <a:fillRect/>
          </a:stretch>
        </p:blipFill>
        <p:spPr>
          <a:xfrm>
            <a:off x="3598325" y="1439325"/>
            <a:ext cx="6561650" cy="5535075"/>
          </a:xfrm>
          <a:prstGeom prst="rect">
            <a:avLst/>
          </a:prstGeom>
          <a:noFill/>
          <a:ln>
            <a:noFill/>
          </a:ln>
        </p:spPr>
      </p:pic>
      <p:sp>
        <p:nvSpPr>
          <p:cNvPr id="174" name="Google Shape;174;p28"/>
          <p:cNvSpPr txBox="1"/>
          <p:nvPr/>
        </p:nvSpPr>
        <p:spPr>
          <a:xfrm>
            <a:off x="3707675" y="6549300"/>
            <a:ext cx="1256225" cy="425450"/>
          </a:xfrm>
          <a:prstGeom prst="rect">
            <a:avLst/>
          </a:prstGeom>
          <a:noFill/>
          <a:ln>
            <a:noFill/>
          </a:ln>
        </p:spPr>
        <p:txBody>
          <a:bodyPr anchorCtr="0" anchor="ctr" bIns="38100" lIns="38100" spcFirstLastPara="1" rIns="38100" wrap="square" tIns="38100">
            <a:noAutofit/>
          </a:bodyPr>
          <a:lstStyle/>
          <a:p>
            <a:pPr indent="0" lvl="0" marL="0" marR="0" rtl="0" algn="l">
              <a:lnSpc>
                <a:spcPct val="119791"/>
              </a:lnSpc>
              <a:spcBef>
                <a:spcPts val="0"/>
              </a:spcBef>
              <a:spcAft>
                <a:spcPts val="0"/>
              </a:spcAft>
              <a:buNone/>
            </a:pPr>
            <a:r>
              <a:rPr lang="en-US" sz="1333">
                <a:solidFill>
                  <a:srgbClr val="FFFFFF"/>
                </a:solidFill>
                <a:latin typeface="Arial"/>
                <a:ea typeface="Arial"/>
                <a:cs typeface="Arial"/>
                <a:sym typeface="Arial"/>
              </a:rPr>
              <a:t>Dallas, TX</a:t>
            </a:r>
            <a:endParaRPr sz="1333">
              <a:solidFill>
                <a:srgbClr val="FFFFFF"/>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78" name="Shape 178"/>
        <p:cNvGrpSpPr/>
        <p:nvPr/>
      </p:nvGrpSpPr>
      <p:grpSpPr>
        <a:xfrm>
          <a:off x="0" y="0"/>
          <a:ext cx="0" cy="0"/>
          <a:chOff x="0" y="0"/>
          <a:chExt cx="0" cy="0"/>
        </a:xfrm>
      </p:grpSpPr>
      <p:sp>
        <p:nvSpPr>
          <p:cNvPr id="179" name="Google Shape;179;p29"/>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20000"/>
              </a:lnSpc>
              <a:spcBef>
                <a:spcPts val="0"/>
              </a:spcBef>
              <a:spcAft>
                <a:spcPts val="0"/>
              </a:spcAft>
              <a:buNone/>
            </a:pPr>
            <a:r>
              <a:rPr lang="en-US" sz="4444">
                <a:solidFill>
                  <a:srgbClr val="FFFFFF"/>
                </a:solidFill>
                <a:latin typeface="Arial"/>
                <a:ea typeface="Arial"/>
                <a:cs typeface="Arial"/>
                <a:sym typeface="Arial"/>
              </a:rPr>
              <a:t>More benefits of SRTS programs</a:t>
            </a:r>
            <a:endParaRPr sz="4444">
              <a:solidFill>
                <a:srgbClr val="FFFFFF"/>
              </a:solidFill>
              <a:latin typeface="Arial"/>
              <a:ea typeface="Arial"/>
              <a:cs typeface="Arial"/>
              <a:sym typeface="Arial"/>
            </a:endParaRPr>
          </a:p>
        </p:txBody>
      </p:sp>
      <p:sp>
        <p:nvSpPr>
          <p:cNvPr id="180" name="Google Shape;180;p29"/>
          <p:cNvSpPr txBox="1"/>
          <p:nvPr>
            <p:ph idx="1" type="body"/>
          </p:nvPr>
        </p:nvSpPr>
        <p:spPr>
          <a:xfrm>
            <a:off x="356300" y="1575150"/>
            <a:ext cx="7697950" cy="5292000"/>
          </a:xfrm>
          <a:prstGeom prst="rect">
            <a:avLst/>
          </a:prstGeom>
          <a:noFill/>
          <a:ln>
            <a:noFill/>
          </a:ln>
        </p:spPr>
        <p:txBody>
          <a:bodyPr anchorCtr="0" anchor="t" bIns="38100" lIns="38100" spcFirstLastPara="1" rIns="38100" wrap="square" tIns="38100">
            <a:noAutofit/>
          </a:bodyPr>
          <a:lstStyle/>
          <a:p>
            <a:pPr indent="0" lvl="0" marL="0" marR="0" rtl="0" algn="l">
              <a:lnSpc>
                <a:spcPct val="107812"/>
              </a:lnSpc>
              <a:spcBef>
                <a:spcPts val="0"/>
              </a:spcBef>
              <a:spcAft>
                <a:spcPts val="0"/>
              </a:spcAft>
              <a:buNone/>
            </a:pPr>
            <a:r>
              <a:t/>
            </a:r>
            <a:endParaRPr sz="2666">
              <a:solidFill>
                <a:srgbClr val="000000"/>
              </a:solidFill>
              <a:latin typeface="Arial"/>
              <a:ea typeface="Arial"/>
              <a:cs typeface="Arial"/>
              <a:sym typeface="Arial"/>
            </a:endParaRPr>
          </a:p>
          <a:p>
            <a:pPr indent="-248355" lvl="0" marL="381000" marR="0" rtl="0" algn="l">
              <a:lnSpc>
                <a:spcPct val="108035"/>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Reduce congestion around schools</a:t>
            </a:r>
            <a:endParaRPr sz="3111">
              <a:solidFill>
                <a:srgbClr val="000000"/>
              </a:solidFill>
              <a:latin typeface="Arial"/>
              <a:ea typeface="Arial"/>
              <a:cs typeface="Arial"/>
              <a:sym typeface="Arial"/>
            </a:endParaRPr>
          </a:p>
          <a:p>
            <a:pPr indent="0" lvl="0" marL="0" marR="0" rtl="0" algn="l">
              <a:lnSpc>
                <a:spcPct val="108035"/>
              </a:lnSpc>
              <a:spcBef>
                <a:spcPts val="563"/>
              </a:spcBef>
              <a:spcAft>
                <a:spcPts val="0"/>
              </a:spcAft>
              <a:buNone/>
            </a:pPr>
            <a:r>
              <a:t/>
            </a:r>
            <a:endParaRPr sz="3111">
              <a:solidFill>
                <a:srgbClr val="000000"/>
              </a:solidFill>
              <a:latin typeface="Arial"/>
              <a:ea typeface="Arial"/>
              <a:cs typeface="Arial"/>
              <a:sym typeface="Arial"/>
            </a:endParaRPr>
          </a:p>
          <a:p>
            <a:pPr indent="-248355" lvl="0" marL="381000" marR="0" rtl="0" algn="l">
              <a:lnSpc>
                <a:spcPct val="120089"/>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Can lead to cost savings for schools</a:t>
            </a:r>
            <a:br>
              <a:rPr lang="en-US" sz="3111">
                <a:solidFill>
                  <a:srgbClr val="000000"/>
                </a:solidFill>
                <a:latin typeface="Arial"/>
                <a:ea typeface="Arial"/>
                <a:cs typeface="Arial"/>
                <a:sym typeface="Arial"/>
              </a:rPr>
            </a:br>
            <a:r>
              <a:rPr lang="en-US" sz="3111">
                <a:solidFill>
                  <a:srgbClr val="000000"/>
                </a:solidFill>
                <a:latin typeface="Arial"/>
                <a:ea typeface="Arial"/>
                <a:cs typeface="Arial"/>
                <a:sym typeface="Arial"/>
              </a:rPr>
              <a:t>(reduce need for “hazard” busing)</a:t>
            </a:r>
            <a:endParaRPr sz="3111">
              <a:solidFill>
                <a:srgbClr val="000000"/>
              </a:solidFill>
              <a:latin typeface="Arial"/>
              <a:ea typeface="Arial"/>
              <a:cs typeface="Arial"/>
              <a:sym typeface="Arial"/>
            </a:endParaRPr>
          </a:p>
          <a:p>
            <a:pPr indent="0" lvl="0" marL="0" marR="0" rtl="0" algn="l">
              <a:lnSpc>
                <a:spcPct val="108035"/>
              </a:lnSpc>
              <a:spcBef>
                <a:spcPts val="563"/>
              </a:spcBef>
              <a:spcAft>
                <a:spcPts val="0"/>
              </a:spcAft>
              <a:buNone/>
            </a:pPr>
            <a:r>
              <a:t/>
            </a:r>
            <a:endParaRPr sz="3111">
              <a:solidFill>
                <a:srgbClr val="000000"/>
              </a:solidFill>
              <a:latin typeface="Arial"/>
              <a:ea typeface="Arial"/>
              <a:cs typeface="Arial"/>
              <a:sym typeface="Arial"/>
            </a:endParaRPr>
          </a:p>
          <a:p>
            <a:pPr indent="-248355" lvl="0" marL="381000" marR="0" rtl="0" algn="l">
              <a:lnSpc>
                <a:spcPct val="120089"/>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Others: increase child’s sense of freedom, help establish lifetime habits, teach pedestrian and bicyclist skills</a:t>
            </a:r>
            <a:endParaRPr sz="3111">
              <a:solidFill>
                <a:srgbClr val="000000"/>
              </a:solidFill>
              <a:latin typeface="Arial"/>
              <a:ea typeface="Arial"/>
              <a:cs typeface="Arial"/>
              <a:sym typeface="Arial"/>
            </a:endParaRPr>
          </a:p>
          <a:p>
            <a:pPr indent="0" lvl="0" marL="0" marR="0" rtl="0" algn="l">
              <a:lnSpc>
                <a:spcPct val="120089"/>
              </a:lnSpc>
              <a:spcBef>
                <a:spcPts val="563"/>
              </a:spcBef>
              <a:spcAft>
                <a:spcPts val="0"/>
              </a:spcAft>
              <a:buNone/>
            </a:pPr>
            <a:r>
              <a:t/>
            </a:r>
            <a:endParaRPr sz="3111">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84" name="Shape 184"/>
        <p:cNvGrpSpPr/>
        <p:nvPr/>
      </p:nvGrpSpPr>
      <p:grpSpPr>
        <a:xfrm>
          <a:off x="0" y="0"/>
          <a:ext cx="0" cy="0"/>
          <a:chOff x="0" y="0"/>
          <a:chExt cx="0" cy="0"/>
        </a:xfrm>
      </p:grpSpPr>
      <p:sp>
        <p:nvSpPr>
          <p:cNvPr id="185" name="Google Shape;185;p30"/>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20000"/>
              </a:lnSpc>
              <a:spcBef>
                <a:spcPts val="0"/>
              </a:spcBef>
              <a:spcAft>
                <a:spcPts val="0"/>
              </a:spcAft>
              <a:buNone/>
            </a:pPr>
            <a:r>
              <a:rPr lang="en-US" sz="4444">
                <a:solidFill>
                  <a:srgbClr val="FFFFFF"/>
                </a:solidFill>
                <a:latin typeface="Arial"/>
                <a:ea typeface="Arial"/>
                <a:cs typeface="Arial"/>
                <a:sym typeface="Arial"/>
              </a:rPr>
              <a:t>Elements of SRTS programs</a:t>
            </a:r>
            <a:endParaRPr sz="4444">
              <a:solidFill>
                <a:srgbClr val="FFFFFF"/>
              </a:solidFill>
              <a:latin typeface="Arial"/>
              <a:ea typeface="Arial"/>
              <a:cs typeface="Arial"/>
              <a:sym typeface="Arial"/>
            </a:endParaRPr>
          </a:p>
        </p:txBody>
      </p:sp>
      <p:sp>
        <p:nvSpPr>
          <p:cNvPr id="186" name="Google Shape;186;p30"/>
          <p:cNvSpPr txBox="1"/>
          <p:nvPr>
            <p:ph idx="1" type="body"/>
          </p:nvPr>
        </p:nvSpPr>
        <p:spPr>
          <a:xfrm>
            <a:off x="271625" y="1829150"/>
            <a:ext cx="4358900" cy="5002725"/>
          </a:xfrm>
          <a:prstGeom prst="rect">
            <a:avLst/>
          </a:prstGeom>
          <a:noFill/>
          <a:ln>
            <a:noFill/>
          </a:ln>
        </p:spPr>
        <p:txBody>
          <a:bodyPr anchorCtr="0" anchor="t" bIns="38100" lIns="38100" spcFirstLastPara="1" rIns="38100" wrap="square" tIns="38100">
            <a:noAutofit/>
          </a:bodyPr>
          <a:lstStyle/>
          <a:p>
            <a:pPr indent="-248355" lvl="0" marL="381000" marR="0" rtl="0" algn="l">
              <a:lnSpc>
                <a:spcPct val="108035"/>
              </a:lnSpc>
              <a:spcBef>
                <a:spcPts val="0"/>
              </a:spcBef>
              <a:spcAft>
                <a:spcPts val="0"/>
              </a:spcAft>
              <a:buClr>
                <a:srgbClr val="000000"/>
              </a:buClr>
              <a:buSzPts val="3111"/>
              <a:buChar char="●"/>
            </a:pPr>
            <a:r>
              <a:rPr lang="en-US" sz="3111">
                <a:solidFill>
                  <a:srgbClr val="000000"/>
                </a:solidFill>
                <a:latin typeface="Arial"/>
                <a:ea typeface="Arial"/>
                <a:cs typeface="Arial"/>
                <a:sym typeface="Arial"/>
              </a:rPr>
              <a:t>Education</a:t>
            </a:r>
            <a:endParaRPr sz="3111">
              <a:solidFill>
                <a:srgbClr val="000000"/>
              </a:solidFill>
              <a:latin typeface="Arial"/>
              <a:ea typeface="Arial"/>
              <a:cs typeface="Arial"/>
              <a:sym typeface="Arial"/>
            </a:endParaRPr>
          </a:p>
          <a:p>
            <a:pPr indent="0" lvl="0" marL="0" marR="0" rtl="0" algn="l">
              <a:lnSpc>
                <a:spcPct val="108035"/>
              </a:lnSpc>
              <a:spcBef>
                <a:spcPts val="563"/>
              </a:spcBef>
              <a:spcAft>
                <a:spcPts val="0"/>
              </a:spcAft>
              <a:buNone/>
            </a:pPr>
            <a:r>
              <a:t/>
            </a:r>
            <a:endParaRPr sz="3111">
              <a:solidFill>
                <a:srgbClr val="000000"/>
              </a:solidFill>
              <a:latin typeface="Arial"/>
              <a:ea typeface="Arial"/>
              <a:cs typeface="Arial"/>
              <a:sym typeface="Arial"/>
            </a:endParaRPr>
          </a:p>
          <a:p>
            <a:pPr indent="-248355" lvl="0" marL="381000" marR="0" rtl="0" algn="l">
              <a:lnSpc>
                <a:spcPct val="108035"/>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Encouragement</a:t>
            </a:r>
            <a:endParaRPr sz="3111">
              <a:solidFill>
                <a:srgbClr val="000000"/>
              </a:solidFill>
              <a:latin typeface="Arial"/>
              <a:ea typeface="Arial"/>
              <a:cs typeface="Arial"/>
              <a:sym typeface="Arial"/>
            </a:endParaRPr>
          </a:p>
          <a:p>
            <a:pPr indent="0" lvl="0" marL="0" marR="0" rtl="0" algn="l">
              <a:lnSpc>
                <a:spcPct val="108035"/>
              </a:lnSpc>
              <a:spcBef>
                <a:spcPts val="563"/>
              </a:spcBef>
              <a:spcAft>
                <a:spcPts val="0"/>
              </a:spcAft>
              <a:buNone/>
            </a:pPr>
            <a:r>
              <a:t/>
            </a:r>
            <a:endParaRPr sz="3111">
              <a:solidFill>
                <a:srgbClr val="000000"/>
              </a:solidFill>
              <a:latin typeface="Arial"/>
              <a:ea typeface="Arial"/>
              <a:cs typeface="Arial"/>
              <a:sym typeface="Arial"/>
            </a:endParaRPr>
          </a:p>
          <a:p>
            <a:pPr indent="-248355" lvl="0" marL="381000" marR="0" rtl="0" algn="l">
              <a:lnSpc>
                <a:spcPct val="108035"/>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Enforcement</a:t>
            </a:r>
            <a:endParaRPr sz="3111">
              <a:solidFill>
                <a:srgbClr val="000000"/>
              </a:solidFill>
              <a:latin typeface="Arial"/>
              <a:ea typeface="Arial"/>
              <a:cs typeface="Arial"/>
              <a:sym typeface="Arial"/>
            </a:endParaRPr>
          </a:p>
          <a:p>
            <a:pPr indent="0" lvl="0" marL="0" marR="0" rtl="0" algn="l">
              <a:lnSpc>
                <a:spcPct val="108035"/>
              </a:lnSpc>
              <a:spcBef>
                <a:spcPts val="563"/>
              </a:spcBef>
              <a:spcAft>
                <a:spcPts val="0"/>
              </a:spcAft>
              <a:buNone/>
            </a:pPr>
            <a:r>
              <a:t/>
            </a:r>
            <a:endParaRPr sz="3111">
              <a:solidFill>
                <a:srgbClr val="000000"/>
              </a:solidFill>
              <a:latin typeface="Arial"/>
              <a:ea typeface="Arial"/>
              <a:cs typeface="Arial"/>
              <a:sym typeface="Arial"/>
            </a:endParaRPr>
          </a:p>
          <a:p>
            <a:pPr indent="-248355" lvl="0" marL="381000" marR="0" rtl="0" algn="l">
              <a:lnSpc>
                <a:spcPct val="108035"/>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Engineering</a:t>
            </a:r>
            <a:endParaRPr sz="3111">
              <a:solidFill>
                <a:srgbClr val="000000"/>
              </a:solidFill>
              <a:latin typeface="Arial"/>
              <a:ea typeface="Arial"/>
              <a:cs typeface="Arial"/>
              <a:sym typeface="Arial"/>
            </a:endParaRPr>
          </a:p>
          <a:p>
            <a:pPr indent="0" lvl="0" marL="0" marR="0" rtl="0" algn="l">
              <a:lnSpc>
                <a:spcPct val="108035"/>
              </a:lnSpc>
              <a:spcBef>
                <a:spcPts val="563"/>
              </a:spcBef>
              <a:spcAft>
                <a:spcPts val="0"/>
              </a:spcAft>
              <a:buNone/>
            </a:pPr>
            <a:r>
              <a:t/>
            </a:r>
            <a:endParaRPr sz="3111">
              <a:solidFill>
                <a:srgbClr val="000000"/>
              </a:solidFill>
              <a:latin typeface="Arial"/>
              <a:ea typeface="Arial"/>
              <a:cs typeface="Arial"/>
              <a:sym typeface="Arial"/>
            </a:endParaRPr>
          </a:p>
          <a:p>
            <a:pPr indent="-248355" lvl="0" marL="381000" marR="0" rtl="0" algn="l">
              <a:lnSpc>
                <a:spcPct val="108035"/>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Evaluation</a:t>
            </a:r>
            <a:endParaRPr sz="3111">
              <a:solidFill>
                <a:srgbClr val="000000"/>
              </a:solidFill>
              <a:latin typeface="Arial"/>
              <a:ea typeface="Arial"/>
              <a:cs typeface="Arial"/>
              <a:sym typeface="Arial"/>
            </a:endParaRPr>
          </a:p>
        </p:txBody>
      </p:sp>
      <p:pic>
        <p:nvPicPr>
          <p:cNvPr id="187" name="Google Shape;187;p30"/>
          <p:cNvPicPr preferRelativeResize="0"/>
          <p:nvPr/>
        </p:nvPicPr>
        <p:blipFill>
          <a:blip r:embed="rId4">
            <a:alphaModFix/>
          </a:blip>
          <a:stretch>
            <a:fillRect/>
          </a:stretch>
        </p:blipFill>
        <p:spPr>
          <a:xfrm>
            <a:off x="3947575" y="1460475"/>
            <a:ext cx="6212400" cy="5683250"/>
          </a:xfrm>
          <a:prstGeom prst="rect">
            <a:avLst/>
          </a:prstGeom>
          <a:noFill/>
          <a:ln>
            <a:noFill/>
          </a:ln>
        </p:spPr>
      </p:pic>
      <p:sp>
        <p:nvSpPr>
          <p:cNvPr id="188" name="Google Shape;188;p30"/>
          <p:cNvSpPr txBox="1"/>
          <p:nvPr/>
        </p:nvSpPr>
        <p:spPr>
          <a:xfrm>
            <a:off x="4065750" y="6708050"/>
            <a:ext cx="1256225" cy="425450"/>
          </a:xfrm>
          <a:prstGeom prst="rect">
            <a:avLst/>
          </a:prstGeom>
          <a:noFill/>
          <a:ln>
            <a:noFill/>
          </a:ln>
        </p:spPr>
        <p:txBody>
          <a:bodyPr anchorCtr="0" anchor="ctr" bIns="38100" lIns="38100" spcFirstLastPara="1" rIns="38100" wrap="square" tIns="38100">
            <a:noAutofit/>
          </a:bodyPr>
          <a:lstStyle/>
          <a:p>
            <a:pPr indent="0" lvl="0" marL="0" marR="0" rtl="0" algn="l">
              <a:lnSpc>
                <a:spcPct val="119791"/>
              </a:lnSpc>
              <a:spcBef>
                <a:spcPts val="0"/>
              </a:spcBef>
              <a:spcAft>
                <a:spcPts val="0"/>
              </a:spcAft>
              <a:buNone/>
            </a:pPr>
            <a:r>
              <a:rPr lang="en-US" sz="1333">
                <a:solidFill>
                  <a:srgbClr val="000000"/>
                </a:solidFill>
                <a:latin typeface="Arial"/>
                <a:ea typeface="Arial"/>
                <a:cs typeface="Arial"/>
                <a:sym typeface="Arial"/>
              </a:rPr>
              <a:t>Lenexa, KS</a:t>
            </a:r>
            <a:endParaRPr sz="1333">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92" name="Shape 192"/>
        <p:cNvGrpSpPr/>
        <p:nvPr/>
      </p:nvGrpSpPr>
      <p:grpSpPr>
        <a:xfrm>
          <a:off x="0" y="0"/>
          <a:ext cx="0" cy="0"/>
          <a:chOff x="0" y="0"/>
          <a:chExt cx="0" cy="0"/>
        </a:xfrm>
      </p:grpSpPr>
      <p:sp>
        <p:nvSpPr>
          <p:cNvPr id="193" name="Google Shape;193;p31"/>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19886"/>
              </a:lnSpc>
              <a:spcBef>
                <a:spcPts val="0"/>
              </a:spcBef>
              <a:spcAft>
                <a:spcPts val="0"/>
              </a:spcAft>
              <a:buNone/>
            </a:pPr>
            <a:r>
              <a:rPr lang="en-US" sz="4888">
                <a:solidFill>
                  <a:srgbClr val="FFFFFF"/>
                </a:solidFill>
                <a:latin typeface="Arial"/>
                <a:ea typeface="Arial"/>
                <a:cs typeface="Arial"/>
                <a:sym typeface="Arial"/>
              </a:rPr>
              <a:t>Education</a:t>
            </a:r>
            <a:endParaRPr sz="4888">
              <a:solidFill>
                <a:srgbClr val="FFFFFF"/>
              </a:solidFill>
              <a:latin typeface="Arial"/>
              <a:ea typeface="Arial"/>
              <a:cs typeface="Arial"/>
              <a:sym typeface="Arial"/>
            </a:endParaRPr>
          </a:p>
        </p:txBody>
      </p:sp>
      <p:sp>
        <p:nvSpPr>
          <p:cNvPr id="194" name="Google Shape;194;p31"/>
          <p:cNvSpPr txBox="1"/>
          <p:nvPr>
            <p:ph idx="1" type="body"/>
          </p:nvPr>
        </p:nvSpPr>
        <p:spPr>
          <a:xfrm>
            <a:off x="271625" y="1829150"/>
            <a:ext cx="4358900" cy="5002725"/>
          </a:xfrm>
          <a:prstGeom prst="rect">
            <a:avLst/>
          </a:prstGeom>
          <a:noFill/>
          <a:ln>
            <a:noFill/>
          </a:ln>
        </p:spPr>
        <p:txBody>
          <a:bodyPr anchorCtr="0" anchor="t" bIns="38100" lIns="38100" spcFirstLastPara="1" rIns="38100" wrap="square" tIns="38100">
            <a:noAutofit/>
          </a:bodyPr>
          <a:lstStyle/>
          <a:p>
            <a:pPr indent="-220133" lvl="0" marL="381000" marR="0" rtl="0" algn="l">
              <a:lnSpc>
                <a:spcPct val="119791"/>
              </a:lnSpc>
              <a:spcBef>
                <a:spcPts val="0"/>
              </a:spcBef>
              <a:spcAft>
                <a:spcPts val="0"/>
              </a:spcAft>
              <a:buClr>
                <a:srgbClr val="000000"/>
              </a:buClr>
              <a:buSzPts val="2667"/>
              <a:buChar char="●"/>
            </a:pPr>
            <a:r>
              <a:rPr lang="en-US" sz="2666">
                <a:solidFill>
                  <a:srgbClr val="000000"/>
                </a:solidFill>
                <a:latin typeface="Arial"/>
                <a:ea typeface="Arial"/>
                <a:cs typeface="Arial"/>
                <a:sym typeface="Arial"/>
              </a:rPr>
              <a:t>Imparts safety skills</a:t>
            </a:r>
            <a:endParaRPr sz="2666">
              <a:solidFill>
                <a:srgbClr val="000000"/>
              </a:solidFill>
              <a:latin typeface="Arial"/>
              <a:ea typeface="Arial"/>
              <a:cs typeface="Arial"/>
              <a:sym typeface="Arial"/>
            </a:endParaRPr>
          </a:p>
          <a:p>
            <a:pPr indent="0" lvl="0" marL="0" marR="0" rtl="0" algn="l">
              <a:lnSpc>
                <a:spcPct val="119791"/>
              </a:lnSpc>
              <a:spcBef>
                <a:spcPts val="479"/>
              </a:spcBef>
              <a:spcAft>
                <a:spcPts val="0"/>
              </a:spcAft>
              <a:buNone/>
            </a:pPr>
            <a:r>
              <a:t/>
            </a:r>
            <a:endParaRPr sz="2666">
              <a:solidFill>
                <a:srgbClr val="000000"/>
              </a:solidFill>
              <a:latin typeface="Arial"/>
              <a:ea typeface="Arial"/>
              <a:cs typeface="Arial"/>
              <a:sym typeface="Arial"/>
            </a:endParaRPr>
          </a:p>
          <a:p>
            <a:pPr indent="-220133" lvl="0" marL="381000" marR="0" rtl="0" algn="l">
              <a:lnSpc>
                <a:spcPct val="119791"/>
              </a:lnSpc>
              <a:spcBef>
                <a:spcPts val="479"/>
              </a:spcBef>
              <a:spcAft>
                <a:spcPts val="0"/>
              </a:spcAft>
              <a:buClr>
                <a:srgbClr val="000000"/>
              </a:buClr>
              <a:buSzPts val="2667"/>
              <a:buChar char="●"/>
            </a:pPr>
            <a:r>
              <a:rPr lang="en-US" sz="2666">
                <a:solidFill>
                  <a:srgbClr val="000000"/>
                </a:solidFill>
                <a:latin typeface="Arial"/>
                <a:ea typeface="Arial"/>
                <a:cs typeface="Arial"/>
                <a:sym typeface="Arial"/>
              </a:rPr>
              <a:t>Creates safety awareness</a:t>
            </a:r>
            <a:endParaRPr sz="2666">
              <a:solidFill>
                <a:srgbClr val="000000"/>
              </a:solidFill>
              <a:latin typeface="Arial"/>
              <a:ea typeface="Arial"/>
              <a:cs typeface="Arial"/>
              <a:sym typeface="Arial"/>
            </a:endParaRPr>
          </a:p>
          <a:p>
            <a:pPr indent="0" lvl="0" marL="0" marR="0" rtl="0" algn="l">
              <a:lnSpc>
                <a:spcPct val="119791"/>
              </a:lnSpc>
              <a:spcBef>
                <a:spcPts val="479"/>
              </a:spcBef>
              <a:spcAft>
                <a:spcPts val="0"/>
              </a:spcAft>
              <a:buNone/>
            </a:pPr>
            <a:r>
              <a:t/>
            </a:r>
            <a:endParaRPr sz="2666">
              <a:solidFill>
                <a:srgbClr val="000000"/>
              </a:solidFill>
              <a:latin typeface="Arial"/>
              <a:ea typeface="Arial"/>
              <a:cs typeface="Arial"/>
              <a:sym typeface="Arial"/>
            </a:endParaRPr>
          </a:p>
          <a:p>
            <a:pPr indent="-220133" lvl="0" marL="381000" marR="0" rtl="0" algn="l">
              <a:lnSpc>
                <a:spcPct val="119791"/>
              </a:lnSpc>
              <a:spcBef>
                <a:spcPts val="479"/>
              </a:spcBef>
              <a:spcAft>
                <a:spcPts val="0"/>
              </a:spcAft>
              <a:buClr>
                <a:srgbClr val="000000"/>
              </a:buClr>
              <a:buSzPts val="2667"/>
              <a:buChar char="●"/>
            </a:pPr>
            <a:r>
              <a:rPr lang="en-US" sz="2666">
                <a:solidFill>
                  <a:srgbClr val="000000"/>
                </a:solidFill>
                <a:latin typeface="Arial"/>
                <a:ea typeface="Arial"/>
                <a:cs typeface="Arial"/>
                <a:sym typeface="Arial"/>
              </a:rPr>
              <a:t>Fosters life-long safety habits</a:t>
            </a:r>
            <a:endParaRPr sz="2666">
              <a:solidFill>
                <a:srgbClr val="000000"/>
              </a:solidFill>
              <a:latin typeface="Arial"/>
              <a:ea typeface="Arial"/>
              <a:cs typeface="Arial"/>
              <a:sym typeface="Arial"/>
            </a:endParaRPr>
          </a:p>
          <a:p>
            <a:pPr indent="0" lvl="0" marL="0" marR="0" rtl="0" algn="l">
              <a:lnSpc>
                <a:spcPct val="119791"/>
              </a:lnSpc>
              <a:spcBef>
                <a:spcPts val="479"/>
              </a:spcBef>
              <a:spcAft>
                <a:spcPts val="0"/>
              </a:spcAft>
              <a:buNone/>
            </a:pPr>
            <a:r>
              <a:t/>
            </a:r>
            <a:endParaRPr sz="2666">
              <a:solidFill>
                <a:srgbClr val="000000"/>
              </a:solidFill>
              <a:latin typeface="Arial"/>
              <a:ea typeface="Arial"/>
              <a:cs typeface="Arial"/>
              <a:sym typeface="Arial"/>
            </a:endParaRPr>
          </a:p>
          <a:p>
            <a:pPr indent="-220133" lvl="0" marL="381000" marR="0" rtl="0" algn="l">
              <a:lnSpc>
                <a:spcPct val="119791"/>
              </a:lnSpc>
              <a:spcBef>
                <a:spcPts val="479"/>
              </a:spcBef>
              <a:spcAft>
                <a:spcPts val="0"/>
              </a:spcAft>
              <a:buClr>
                <a:srgbClr val="000000"/>
              </a:buClr>
              <a:buSzPts val="2667"/>
              <a:buChar char="●"/>
            </a:pPr>
            <a:r>
              <a:rPr lang="en-US" sz="2666">
                <a:solidFill>
                  <a:srgbClr val="000000"/>
                </a:solidFill>
                <a:latin typeface="Arial"/>
                <a:ea typeface="Arial"/>
                <a:cs typeface="Arial"/>
                <a:sym typeface="Arial"/>
              </a:rPr>
              <a:t>Includes parents, neighbors and other drivers</a:t>
            </a:r>
            <a:endParaRPr sz="2666">
              <a:solidFill>
                <a:srgbClr val="000000"/>
              </a:solidFill>
              <a:latin typeface="Arial"/>
              <a:ea typeface="Arial"/>
              <a:cs typeface="Arial"/>
              <a:sym typeface="Arial"/>
            </a:endParaRPr>
          </a:p>
        </p:txBody>
      </p:sp>
      <p:pic>
        <p:nvPicPr>
          <p:cNvPr id="195" name="Google Shape;195;p31"/>
          <p:cNvPicPr preferRelativeResize="0"/>
          <p:nvPr/>
        </p:nvPicPr>
        <p:blipFill>
          <a:blip r:embed="rId4">
            <a:alphaModFix/>
          </a:blip>
          <a:stretch>
            <a:fillRect/>
          </a:stretch>
        </p:blipFill>
        <p:spPr>
          <a:xfrm>
            <a:off x="4699000" y="1460475"/>
            <a:ext cx="5461000" cy="5619750"/>
          </a:xfrm>
          <a:prstGeom prst="rect">
            <a:avLst/>
          </a:prstGeom>
          <a:noFill/>
          <a:ln>
            <a:noFill/>
          </a:ln>
        </p:spPr>
      </p:pic>
      <p:sp>
        <p:nvSpPr>
          <p:cNvPr id="196" name="Google Shape;196;p31"/>
          <p:cNvSpPr txBox="1"/>
          <p:nvPr/>
        </p:nvSpPr>
        <p:spPr>
          <a:xfrm>
            <a:off x="4801300" y="6632200"/>
            <a:ext cx="1256225" cy="425450"/>
          </a:xfrm>
          <a:prstGeom prst="rect">
            <a:avLst/>
          </a:prstGeom>
          <a:noFill/>
          <a:ln>
            <a:noFill/>
          </a:ln>
        </p:spPr>
        <p:txBody>
          <a:bodyPr anchorCtr="0" anchor="ctr" bIns="38100" lIns="38100" spcFirstLastPara="1" rIns="38100" wrap="square" tIns="38100">
            <a:noAutofit/>
          </a:bodyPr>
          <a:lstStyle/>
          <a:p>
            <a:pPr indent="0" lvl="0" marL="0" marR="0" rtl="0" algn="l">
              <a:lnSpc>
                <a:spcPct val="119791"/>
              </a:lnSpc>
              <a:spcBef>
                <a:spcPts val="0"/>
              </a:spcBef>
              <a:spcAft>
                <a:spcPts val="0"/>
              </a:spcAft>
              <a:buNone/>
            </a:pPr>
            <a:r>
              <a:rPr lang="en-US" sz="1333">
                <a:solidFill>
                  <a:srgbClr val="FFFFFF"/>
                </a:solidFill>
                <a:latin typeface="Arial"/>
                <a:ea typeface="Arial"/>
                <a:cs typeface="Arial"/>
                <a:sym typeface="Arial"/>
              </a:rPr>
              <a:t>Chicago, IL</a:t>
            </a:r>
            <a:endParaRPr sz="1333">
              <a:solidFill>
                <a:srgbClr val="FFFFFF"/>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0" name="Shape 200"/>
        <p:cNvGrpSpPr/>
        <p:nvPr/>
      </p:nvGrpSpPr>
      <p:grpSpPr>
        <a:xfrm>
          <a:off x="0" y="0"/>
          <a:ext cx="0" cy="0"/>
          <a:chOff x="0" y="0"/>
          <a:chExt cx="0" cy="0"/>
        </a:xfrm>
      </p:grpSpPr>
      <p:sp>
        <p:nvSpPr>
          <p:cNvPr id="201" name="Google Shape;201;p32"/>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19886"/>
              </a:lnSpc>
              <a:spcBef>
                <a:spcPts val="0"/>
              </a:spcBef>
              <a:spcAft>
                <a:spcPts val="0"/>
              </a:spcAft>
              <a:buNone/>
            </a:pPr>
            <a:r>
              <a:rPr lang="en-US" sz="4888">
                <a:solidFill>
                  <a:srgbClr val="FFFFFF"/>
                </a:solidFill>
                <a:latin typeface="Arial"/>
                <a:ea typeface="Arial"/>
                <a:cs typeface="Arial"/>
                <a:sym typeface="Arial"/>
              </a:rPr>
              <a:t>Encouragement</a:t>
            </a:r>
            <a:endParaRPr sz="4888">
              <a:solidFill>
                <a:srgbClr val="FFFFFF"/>
              </a:solidFill>
              <a:latin typeface="Arial"/>
              <a:ea typeface="Arial"/>
              <a:cs typeface="Arial"/>
              <a:sym typeface="Arial"/>
            </a:endParaRPr>
          </a:p>
        </p:txBody>
      </p:sp>
      <p:sp>
        <p:nvSpPr>
          <p:cNvPr id="202" name="Google Shape;202;p32"/>
          <p:cNvSpPr txBox="1"/>
          <p:nvPr>
            <p:ph idx="1" type="body"/>
          </p:nvPr>
        </p:nvSpPr>
        <p:spPr>
          <a:xfrm>
            <a:off x="271625" y="1770925"/>
            <a:ext cx="3861500" cy="5341400"/>
          </a:xfrm>
          <a:prstGeom prst="rect">
            <a:avLst/>
          </a:prstGeom>
          <a:noFill/>
          <a:ln>
            <a:noFill/>
          </a:ln>
        </p:spPr>
        <p:txBody>
          <a:bodyPr anchorCtr="0" anchor="t" bIns="38100" lIns="38100" spcFirstLastPara="1" rIns="38100" wrap="square" tIns="38100">
            <a:noAutofit/>
          </a:bodyPr>
          <a:lstStyle/>
          <a:p>
            <a:pPr indent="-248355" lvl="0" marL="381000" marR="0" rtl="0" algn="l">
              <a:lnSpc>
                <a:spcPct val="120089"/>
              </a:lnSpc>
              <a:spcBef>
                <a:spcPts val="0"/>
              </a:spcBef>
              <a:spcAft>
                <a:spcPts val="0"/>
              </a:spcAft>
              <a:buClr>
                <a:srgbClr val="000000"/>
              </a:buClr>
              <a:buSzPts val="3111"/>
              <a:buChar char="●"/>
            </a:pPr>
            <a:r>
              <a:rPr lang="en-US" sz="3111">
                <a:solidFill>
                  <a:srgbClr val="000000"/>
                </a:solidFill>
                <a:latin typeface="Arial"/>
                <a:ea typeface="Arial"/>
                <a:cs typeface="Arial"/>
                <a:sym typeface="Arial"/>
              </a:rPr>
              <a:t>Increases popularity of walking and bicycling</a:t>
            </a:r>
            <a:endParaRPr sz="3111">
              <a:solidFill>
                <a:srgbClr val="000000"/>
              </a:solidFill>
              <a:latin typeface="Arial"/>
              <a:ea typeface="Arial"/>
              <a:cs typeface="Arial"/>
              <a:sym typeface="Arial"/>
            </a:endParaRPr>
          </a:p>
          <a:p>
            <a:pPr indent="0" lvl="0" marL="0" marR="0" rtl="0" algn="l">
              <a:lnSpc>
                <a:spcPct val="120000"/>
              </a:lnSpc>
              <a:spcBef>
                <a:spcPts val="396"/>
              </a:spcBef>
              <a:spcAft>
                <a:spcPts val="0"/>
              </a:spcAft>
              <a:buNone/>
            </a:pPr>
            <a:r>
              <a:t/>
            </a:r>
            <a:endParaRPr sz="2222">
              <a:solidFill>
                <a:srgbClr val="000000"/>
              </a:solidFill>
              <a:latin typeface="Arial"/>
              <a:ea typeface="Arial"/>
              <a:cs typeface="Arial"/>
              <a:sym typeface="Arial"/>
            </a:endParaRPr>
          </a:p>
          <a:p>
            <a:pPr indent="-248355" lvl="0" marL="381000" marR="0" rtl="0" algn="l">
              <a:lnSpc>
                <a:spcPct val="120089"/>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Is an easy way to start SRTS programs</a:t>
            </a:r>
            <a:endParaRPr sz="3111">
              <a:solidFill>
                <a:srgbClr val="000000"/>
              </a:solidFill>
              <a:latin typeface="Arial"/>
              <a:ea typeface="Arial"/>
              <a:cs typeface="Arial"/>
              <a:sym typeface="Arial"/>
            </a:endParaRPr>
          </a:p>
          <a:p>
            <a:pPr indent="0" lvl="0" marL="0" marR="0" rtl="0" algn="l">
              <a:lnSpc>
                <a:spcPct val="120000"/>
              </a:lnSpc>
              <a:spcBef>
                <a:spcPts val="396"/>
              </a:spcBef>
              <a:spcAft>
                <a:spcPts val="0"/>
              </a:spcAft>
              <a:buNone/>
            </a:pPr>
            <a:r>
              <a:t/>
            </a:r>
            <a:endParaRPr sz="2222">
              <a:solidFill>
                <a:srgbClr val="000000"/>
              </a:solidFill>
              <a:latin typeface="Arial"/>
              <a:ea typeface="Arial"/>
              <a:cs typeface="Arial"/>
              <a:sym typeface="Arial"/>
            </a:endParaRPr>
          </a:p>
          <a:p>
            <a:pPr indent="-248355" lvl="0" marL="381000" marR="0" rtl="0" algn="l">
              <a:lnSpc>
                <a:spcPct val="120089"/>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Emphasizes fun</a:t>
            </a:r>
            <a:endParaRPr sz="3111">
              <a:solidFill>
                <a:srgbClr val="000000"/>
              </a:solidFill>
              <a:latin typeface="Arial"/>
              <a:ea typeface="Arial"/>
              <a:cs typeface="Arial"/>
              <a:sym typeface="Arial"/>
            </a:endParaRPr>
          </a:p>
        </p:txBody>
      </p:sp>
      <p:pic>
        <p:nvPicPr>
          <p:cNvPr id="203" name="Google Shape;203;p32"/>
          <p:cNvPicPr preferRelativeResize="0"/>
          <p:nvPr/>
        </p:nvPicPr>
        <p:blipFill>
          <a:blip r:embed="rId4">
            <a:alphaModFix/>
          </a:blip>
          <a:stretch>
            <a:fillRect/>
          </a:stretch>
        </p:blipFill>
        <p:spPr>
          <a:xfrm>
            <a:off x="3831150" y="1471075"/>
            <a:ext cx="6328825" cy="56726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7" name="Shape 207"/>
        <p:cNvGrpSpPr/>
        <p:nvPr/>
      </p:nvGrpSpPr>
      <p:grpSpPr>
        <a:xfrm>
          <a:off x="0" y="0"/>
          <a:ext cx="0" cy="0"/>
          <a:chOff x="0" y="0"/>
          <a:chExt cx="0" cy="0"/>
        </a:xfrm>
      </p:grpSpPr>
      <p:sp>
        <p:nvSpPr>
          <p:cNvPr id="208" name="Google Shape;208;p33"/>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19886"/>
              </a:lnSpc>
              <a:spcBef>
                <a:spcPts val="0"/>
              </a:spcBef>
              <a:spcAft>
                <a:spcPts val="0"/>
              </a:spcAft>
              <a:buNone/>
            </a:pPr>
            <a:r>
              <a:rPr lang="en-US" sz="4888">
                <a:solidFill>
                  <a:srgbClr val="FFFFFF"/>
                </a:solidFill>
                <a:latin typeface="Arial"/>
                <a:ea typeface="Arial"/>
                <a:cs typeface="Arial"/>
                <a:sym typeface="Arial"/>
              </a:rPr>
              <a:t>Enforcement</a:t>
            </a:r>
            <a:endParaRPr sz="4888">
              <a:solidFill>
                <a:srgbClr val="FFFFFF"/>
              </a:solidFill>
              <a:latin typeface="Arial"/>
              <a:ea typeface="Arial"/>
              <a:cs typeface="Arial"/>
              <a:sym typeface="Arial"/>
            </a:endParaRPr>
          </a:p>
        </p:txBody>
      </p:sp>
      <p:sp>
        <p:nvSpPr>
          <p:cNvPr id="209" name="Google Shape;209;p33"/>
          <p:cNvSpPr txBox="1"/>
          <p:nvPr>
            <p:ph idx="1" type="body"/>
          </p:nvPr>
        </p:nvSpPr>
        <p:spPr>
          <a:xfrm>
            <a:off x="271625" y="1829150"/>
            <a:ext cx="4824575" cy="5002725"/>
          </a:xfrm>
          <a:prstGeom prst="rect">
            <a:avLst/>
          </a:prstGeom>
          <a:noFill/>
          <a:ln>
            <a:noFill/>
          </a:ln>
        </p:spPr>
        <p:txBody>
          <a:bodyPr anchorCtr="0" anchor="t" bIns="38100" lIns="38100" spcFirstLastPara="1" rIns="38100" wrap="square" tIns="38100">
            <a:noAutofit/>
          </a:bodyPr>
          <a:lstStyle/>
          <a:p>
            <a:pPr indent="-248355" lvl="0" marL="381000" marR="0" rtl="0" algn="l">
              <a:lnSpc>
                <a:spcPct val="120089"/>
              </a:lnSpc>
              <a:spcBef>
                <a:spcPts val="0"/>
              </a:spcBef>
              <a:spcAft>
                <a:spcPts val="0"/>
              </a:spcAft>
              <a:buClr>
                <a:srgbClr val="000000"/>
              </a:buClr>
              <a:buSzPts val="3111"/>
              <a:buChar char="●"/>
            </a:pPr>
            <a:r>
              <a:rPr lang="en-US" sz="3111">
                <a:solidFill>
                  <a:srgbClr val="000000"/>
                </a:solidFill>
                <a:latin typeface="Arial"/>
                <a:ea typeface="Arial"/>
                <a:cs typeface="Arial"/>
                <a:sym typeface="Arial"/>
              </a:rPr>
              <a:t>Increases awareness of pedestrians and bicyclists</a:t>
            </a:r>
            <a:endParaRPr sz="3111">
              <a:solidFill>
                <a:srgbClr val="000000"/>
              </a:solidFill>
              <a:latin typeface="Arial"/>
              <a:ea typeface="Arial"/>
              <a:cs typeface="Arial"/>
              <a:sym typeface="Arial"/>
            </a:endParaRPr>
          </a:p>
          <a:p>
            <a:pPr indent="0" lvl="0" marL="0" marR="0" rtl="0" algn="l">
              <a:lnSpc>
                <a:spcPct val="120089"/>
              </a:lnSpc>
              <a:spcBef>
                <a:spcPts val="563"/>
              </a:spcBef>
              <a:spcAft>
                <a:spcPts val="0"/>
              </a:spcAft>
              <a:buNone/>
            </a:pPr>
            <a:r>
              <a:t/>
            </a:r>
            <a:endParaRPr sz="3111">
              <a:solidFill>
                <a:srgbClr val="000000"/>
              </a:solidFill>
              <a:latin typeface="Arial"/>
              <a:ea typeface="Arial"/>
              <a:cs typeface="Arial"/>
              <a:sym typeface="Arial"/>
            </a:endParaRPr>
          </a:p>
          <a:p>
            <a:pPr indent="-248355" lvl="0" marL="381000" marR="0" rtl="0" algn="l">
              <a:lnSpc>
                <a:spcPct val="120089"/>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Improves driver behavior</a:t>
            </a:r>
            <a:endParaRPr sz="3111">
              <a:solidFill>
                <a:srgbClr val="000000"/>
              </a:solidFill>
              <a:latin typeface="Arial"/>
              <a:ea typeface="Arial"/>
              <a:cs typeface="Arial"/>
              <a:sym typeface="Arial"/>
            </a:endParaRPr>
          </a:p>
          <a:p>
            <a:pPr indent="0" lvl="0" marL="0" marR="0" rtl="0" algn="l">
              <a:lnSpc>
                <a:spcPct val="120089"/>
              </a:lnSpc>
              <a:spcBef>
                <a:spcPts val="563"/>
              </a:spcBef>
              <a:spcAft>
                <a:spcPts val="0"/>
              </a:spcAft>
              <a:buNone/>
            </a:pPr>
            <a:r>
              <a:t/>
            </a:r>
            <a:endParaRPr sz="3111">
              <a:solidFill>
                <a:srgbClr val="000000"/>
              </a:solidFill>
              <a:latin typeface="Arial"/>
              <a:ea typeface="Arial"/>
              <a:cs typeface="Arial"/>
              <a:sym typeface="Arial"/>
            </a:endParaRPr>
          </a:p>
          <a:p>
            <a:pPr indent="-248355" lvl="0" marL="381000" marR="0" rtl="0" algn="l">
              <a:lnSpc>
                <a:spcPct val="120089"/>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Helps children follow traffic rules</a:t>
            </a:r>
            <a:endParaRPr sz="3111">
              <a:solidFill>
                <a:srgbClr val="000000"/>
              </a:solidFill>
              <a:latin typeface="Arial"/>
              <a:ea typeface="Arial"/>
              <a:cs typeface="Arial"/>
              <a:sym typeface="Arial"/>
            </a:endParaRPr>
          </a:p>
          <a:p>
            <a:pPr indent="0" lvl="0" marL="0" marR="0" rtl="0" algn="l">
              <a:lnSpc>
                <a:spcPct val="107812"/>
              </a:lnSpc>
              <a:spcBef>
                <a:spcPts val="479"/>
              </a:spcBef>
              <a:spcAft>
                <a:spcPts val="0"/>
              </a:spcAft>
              <a:buNone/>
            </a:pPr>
            <a:r>
              <a:t/>
            </a:r>
            <a:endParaRPr sz="2666">
              <a:solidFill>
                <a:srgbClr val="000000"/>
              </a:solidFill>
              <a:latin typeface="Arial"/>
              <a:ea typeface="Arial"/>
              <a:cs typeface="Arial"/>
              <a:sym typeface="Arial"/>
            </a:endParaRPr>
          </a:p>
        </p:txBody>
      </p:sp>
      <p:pic>
        <p:nvPicPr>
          <p:cNvPr id="210" name="Google Shape;210;p33"/>
          <p:cNvPicPr preferRelativeResize="0"/>
          <p:nvPr/>
        </p:nvPicPr>
        <p:blipFill>
          <a:blip r:embed="rId4">
            <a:alphaModFix/>
          </a:blip>
          <a:stretch>
            <a:fillRect/>
          </a:stretch>
        </p:blipFill>
        <p:spPr>
          <a:xfrm>
            <a:off x="5408075" y="4138075"/>
            <a:ext cx="4243900" cy="2984500"/>
          </a:xfrm>
          <a:prstGeom prst="rect">
            <a:avLst/>
          </a:prstGeom>
          <a:noFill/>
          <a:ln>
            <a:noFill/>
          </a:ln>
        </p:spPr>
      </p:pic>
      <p:pic>
        <p:nvPicPr>
          <p:cNvPr id="211" name="Google Shape;211;p33"/>
          <p:cNvPicPr preferRelativeResize="0"/>
          <p:nvPr/>
        </p:nvPicPr>
        <p:blipFill>
          <a:blip r:embed="rId5">
            <a:alphaModFix/>
          </a:blip>
          <a:stretch>
            <a:fillRect/>
          </a:stretch>
        </p:blipFill>
        <p:spPr>
          <a:xfrm>
            <a:off x="5408075" y="1460475"/>
            <a:ext cx="4243900" cy="2571750"/>
          </a:xfrm>
          <a:prstGeom prst="rect">
            <a:avLst/>
          </a:prstGeom>
          <a:noFill/>
          <a:ln>
            <a:noFill/>
          </a:ln>
        </p:spPr>
      </p:pic>
      <p:sp>
        <p:nvSpPr>
          <p:cNvPr id="212" name="Google Shape;212;p33"/>
          <p:cNvSpPr txBox="1"/>
          <p:nvPr/>
        </p:nvSpPr>
        <p:spPr>
          <a:xfrm>
            <a:off x="5513900" y="6716875"/>
            <a:ext cx="1256225" cy="425450"/>
          </a:xfrm>
          <a:prstGeom prst="rect">
            <a:avLst/>
          </a:prstGeom>
          <a:noFill/>
          <a:ln>
            <a:noFill/>
          </a:ln>
        </p:spPr>
        <p:txBody>
          <a:bodyPr anchorCtr="0" anchor="ctr" bIns="38100" lIns="38100" spcFirstLastPara="1" rIns="38100" wrap="square" tIns="38100">
            <a:noAutofit/>
          </a:bodyPr>
          <a:lstStyle/>
          <a:p>
            <a:pPr indent="0" lvl="0" marL="0" marR="0" rtl="0" algn="l">
              <a:lnSpc>
                <a:spcPct val="119791"/>
              </a:lnSpc>
              <a:spcBef>
                <a:spcPts val="0"/>
              </a:spcBef>
              <a:spcAft>
                <a:spcPts val="0"/>
              </a:spcAft>
              <a:buNone/>
            </a:pPr>
            <a:r>
              <a:rPr lang="en-US" sz="1333">
                <a:solidFill>
                  <a:srgbClr val="000000"/>
                </a:solidFill>
                <a:latin typeface="Arial"/>
                <a:ea typeface="Arial"/>
                <a:cs typeface="Arial"/>
                <a:sym typeface="Arial"/>
              </a:rPr>
              <a:t>Denver, CO</a:t>
            </a:r>
            <a:endParaRPr sz="1333">
              <a:solidFill>
                <a:srgbClr val="000000"/>
              </a:solidFill>
              <a:latin typeface="Arial"/>
              <a:ea typeface="Arial"/>
              <a:cs typeface="Arial"/>
              <a:sym typeface="Arial"/>
            </a:endParaRPr>
          </a:p>
        </p:txBody>
      </p:sp>
      <p:sp>
        <p:nvSpPr>
          <p:cNvPr id="213" name="Google Shape;213;p33"/>
          <p:cNvSpPr txBox="1"/>
          <p:nvPr/>
        </p:nvSpPr>
        <p:spPr>
          <a:xfrm>
            <a:off x="5480400" y="3605375"/>
            <a:ext cx="1541975" cy="425450"/>
          </a:xfrm>
          <a:prstGeom prst="rect">
            <a:avLst/>
          </a:prstGeom>
          <a:noFill/>
          <a:ln>
            <a:noFill/>
          </a:ln>
        </p:spPr>
        <p:txBody>
          <a:bodyPr anchorCtr="0" anchor="ctr" bIns="38100" lIns="38100" spcFirstLastPara="1" rIns="38100" wrap="square" tIns="38100">
            <a:noAutofit/>
          </a:bodyPr>
          <a:lstStyle/>
          <a:p>
            <a:pPr indent="0" lvl="0" marL="0" marR="0" rtl="0" algn="l">
              <a:lnSpc>
                <a:spcPct val="119791"/>
              </a:lnSpc>
              <a:spcBef>
                <a:spcPts val="0"/>
              </a:spcBef>
              <a:spcAft>
                <a:spcPts val="0"/>
              </a:spcAft>
              <a:buNone/>
            </a:pPr>
            <a:r>
              <a:rPr lang="en-US" sz="1333">
                <a:solidFill>
                  <a:srgbClr val="000000"/>
                </a:solidFill>
                <a:latin typeface="Arial"/>
                <a:ea typeface="Arial"/>
                <a:cs typeface="Arial"/>
                <a:sym typeface="Arial"/>
              </a:rPr>
              <a:t>Richmond, VA</a:t>
            </a:r>
            <a:endParaRPr sz="1333">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17" name="Shape 217"/>
        <p:cNvGrpSpPr/>
        <p:nvPr/>
      </p:nvGrpSpPr>
      <p:grpSpPr>
        <a:xfrm>
          <a:off x="0" y="0"/>
          <a:ext cx="0" cy="0"/>
          <a:chOff x="0" y="0"/>
          <a:chExt cx="0" cy="0"/>
        </a:xfrm>
      </p:grpSpPr>
      <p:sp>
        <p:nvSpPr>
          <p:cNvPr id="218" name="Google Shape;218;p34"/>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19886"/>
              </a:lnSpc>
              <a:spcBef>
                <a:spcPts val="0"/>
              </a:spcBef>
              <a:spcAft>
                <a:spcPts val="0"/>
              </a:spcAft>
              <a:buNone/>
            </a:pPr>
            <a:r>
              <a:rPr lang="en-US" sz="4888">
                <a:solidFill>
                  <a:srgbClr val="FFFFFF"/>
                </a:solidFill>
                <a:latin typeface="Arial"/>
                <a:ea typeface="Arial"/>
                <a:cs typeface="Arial"/>
                <a:sym typeface="Arial"/>
              </a:rPr>
              <a:t>Engineering</a:t>
            </a:r>
            <a:endParaRPr sz="4888">
              <a:solidFill>
                <a:srgbClr val="FFFFFF"/>
              </a:solidFill>
              <a:latin typeface="Arial"/>
              <a:ea typeface="Arial"/>
              <a:cs typeface="Arial"/>
              <a:sym typeface="Arial"/>
            </a:endParaRPr>
          </a:p>
        </p:txBody>
      </p:sp>
      <p:sp>
        <p:nvSpPr>
          <p:cNvPr id="219" name="Google Shape;219;p34"/>
          <p:cNvSpPr txBox="1"/>
          <p:nvPr>
            <p:ph idx="1" type="body"/>
          </p:nvPr>
        </p:nvSpPr>
        <p:spPr>
          <a:xfrm>
            <a:off x="271625" y="1940275"/>
            <a:ext cx="3588100" cy="5318475"/>
          </a:xfrm>
          <a:prstGeom prst="rect">
            <a:avLst/>
          </a:prstGeom>
          <a:noFill/>
          <a:ln>
            <a:noFill/>
          </a:ln>
        </p:spPr>
        <p:txBody>
          <a:bodyPr anchorCtr="0" anchor="t" bIns="38100" lIns="38100" spcFirstLastPara="1" rIns="38100" wrap="square" tIns="38100">
            <a:noAutofit/>
          </a:bodyPr>
          <a:lstStyle/>
          <a:p>
            <a:pPr indent="-248355" lvl="0" marL="381000" marR="0" rtl="0" algn="l">
              <a:lnSpc>
                <a:spcPct val="120089"/>
              </a:lnSpc>
              <a:spcBef>
                <a:spcPts val="0"/>
              </a:spcBef>
              <a:spcAft>
                <a:spcPts val="0"/>
              </a:spcAft>
              <a:buClr>
                <a:srgbClr val="000000"/>
              </a:buClr>
              <a:buSzPts val="3111"/>
              <a:buChar char="●"/>
            </a:pPr>
            <a:r>
              <a:rPr lang="en-US" sz="3111">
                <a:solidFill>
                  <a:srgbClr val="000000"/>
                </a:solidFill>
                <a:latin typeface="Arial"/>
                <a:ea typeface="Arial"/>
                <a:cs typeface="Arial"/>
                <a:sym typeface="Arial"/>
              </a:rPr>
              <a:t>Creates safer conditions for walking and bicycling</a:t>
            </a:r>
            <a:endParaRPr sz="3111">
              <a:solidFill>
                <a:srgbClr val="000000"/>
              </a:solidFill>
              <a:latin typeface="Arial"/>
              <a:ea typeface="Arial"/>
              <a:cs typeface="Arial"/>
              <a:sym typeface="Arial"/>
            </a:endParaRPr>
          </a:p>
          <a:p>
            <a:pPr indent="0" lvl="0" marL="0" marR="0" rtl="0" algn="l">
              <a:lnSpc>
                <a:spcPct val="120089"/>
              </a:lnSpc>
              <a:spcBef>
                <a:spcPts val="563"/>
              </a:spcBef>
              <a:spcAft>
                <a:spcPts val="0"/>
              </a:spcAft>
              <a:buNone/>
            </a:pPr>
            <a:r>
              <a:t/>
            </a:r>
            <a:endParaRPr sz="3111">
              <a:solidFill>
                <a:srgbClr val="000000"/>
              </a:solidFill>
              <a:latin typeface="Arial"/>
              <a:ea typeface="Arial"/>
              <a:cs typeface="Arial"/>
              <a:sym typeface="Arial"/>
            </a:endParaRPr>
          </a:p>
          <a:p>
            <a:pPr indent="-248355" lvl="0" marL="381000" marR="0" rtl="0" algn="l">
              <a:lnSpc>
                <a:spcPct val="120089"/>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Can influence the way people behave</a:t>
            </a:r>
            <a:endParaRPr sz="3111">
              <a:solidFill>
                <a:srgbClr val="000000"/>
              </a:solidFill>
              <a:latin typeface="Arial"/>
              <a:ea typeface="Arial"/>
              <a:cs typeface="Arial"/>
              <a:sym typeface="Arial"/>
            </a:endParaRPr>
          </a:p>
        </p:txBody>
      </p:sp>
      <p:pic>
        <p:nvPicPr>
          <p:cNvPr id="220" name="Google Shape;220;p34"/>
          <p:cNvPicPr preferRelativeResize="0"/>
          <p:nvPr/>
        </p:nvPicPr>
        <p:blipFill>
          <a:blip r:embed="rId4">
            <a:alphaModFix/>
          </a:blip>
          <a:stretch>
            <a:fillRect/>
          </a:stretch>
        </p:blipFill>
        <p:spPr>
          <a:xfrm>
            <a:off x="3873500" y="1460475"/>
            <a:ext cx="6286500" cy="5408075"/>
          </a:xfrm>
          <a:prstGeom prst="rect">
            <a:avLst/>
          </a:prstGeom>
          <a:noFill/>
          <a:ln>
            <a:noFill/>
          </a:ln>
        </p:spPr>
      </p:pic>
      <p:sp>
        <p:nvSpPr>
          <p:cNvPr id="221" name="Google Shape;221;p34"/>
          <p:cNvSpPr txBox="1"/>
          <p:nvPr/>
        </p:nvSpPr>
        <p:spPr>
          <a:xfrm>
            <a:off x="4071050" y="6378200"/>
            <a:ext cx="2263400" cy="425450"/>
          </a:xfrm>
          <a:prstGeom prst="rect">
            <a:avLst/>
          </a:prstGeom>
          <a:noFill/>
          <a:ln>
            <a:noFill/>
          </a:ln>
        </p:spPr>
        <p:txBody>
          <a:bodyPr anchorCtr="0" anchor="ctr" bIns="38100" lIns="38100" spcFirstLastPara="1" rIns="38100" wrap="square" tIns="38100">
            <a:noAutofit/>
          </a:bodyPr>
          <a:lstStyle/>
          <a:p>
            <a:pPr indent="0" lvl="0" marL="0" marR="0" rtl="0" algn="l">
              <a:lnSpc>
                <a:spcPct val="119791"/>
              </a:lnSpc>
              <a:spcBef>
                <a:spcPts val="0"/>
              </a:spcBef>
              <a:spcAft>
                <a:spcPts val="0"/>
              </a:spcAft>
              <a:buNone/>
            </a:pPr>
            <a:r>
              <a:rPr lang="en-US" sz="1333">
                <a:solidFill>
                  <a:srgbClr val="FFFFFF"/>
                </a:solidFill>
                <a:latin typeface="Arial"/>
                <a:ea typeface="Arial"/>
                <a:cs typeface="Arial"/>
                <a:sym typeface="Arial"/>
              </a:rPr>
              <a:t>West Valley City, UT</a:t>
            </a:r>
            <a:endParaRPr sz="1333">
              <a:solidFill>
                <a:srgbClr val="FFFFFF"/>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25" name="Shape 225"/>
        <p:cNvGrpSpPr/>
        <p:nvPr/>
      </p:nvGrpSpPr>
      <p:grpSpPr>
        <a:xfrm>
          <a:off x="0" y="0"/>
          <a:ext cx="0" cy="0"/>
          <a:chOff x="0" y="0"/>
          <a:chExt cx="0" cy="0"/>
        </a:xfrm>
      </p:grpSpPr>
      <p:sp>
        <p:nvSpPr>
          <p:cNvPr id="226" name="Google Shape;226;p35"/>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19886"/>
              </a:lnSpc>
              <a:spcBef>
                <a:spcPts val="0"/>
              </a:spcBef>
              <a:spcAft>
                <a:spcPts val="0"/>
              </a:spcAft>
              <a:buNone/>
            </a:pPr>
            <a:r>
              <a:rPr lang="en-US" sz="4888">
                <a:solidFill>
                  <a:srgbClr val="FFFFFF"/>
                </a:solidFill>
                <a:latin typeface="Arial"/>
                <a:ea typeface="Arial"/>
                <a:cs typeface="Arial"/>
                <a:sym typeface="Arial"/>
              </a:rPr>
              <a:t>Evaluation</a:t>
            </a:r>
            <a:endParaRPr sz="4888">
              <a:solidFill>
                <a:srgbClr val="FFFFFF"/>
              </a:solidFill>
              <a:latin typeface="Arial"/>
              <a:ea typeface="Arial"/>
              <a:cs typeface="Arial"/>
              <a:sym typeface="Arial"/>
            </a:endParaRPr>
          </a:p>
        </p:txBody>
      </p:sp>
      <p:sp>
        <p:nvSpPr>
          <p:cNvPr id="227" name="Google Shape;227;p35"/>
          <p:cNvSpPr txBox="1"/>
          <p:nvPr>
            <p:ph idx="1" type="body"/>
          </p:nvPr>
        </p:nvSpPr>
        <p:spPr>
          <a:xfrm>
            <a:off x="610300" y="6388800"/>
            <a:ext cx="9015575" cy="859350"/>
          </a:xfrm>
          <a:prstGeom prst="rect">
            <a:avLst/>
          </a:prstGeom>
          <a:noFill/>
          <a:ln>
            <a:noFill/>
          </a:ln>
        </p:spPr>
        <p:txBody>
          <a:bodyPr anchorCtr="0" anchor="t" bIns="38100" lIns="38100" spcFirstLastPara="1" rIns="38100" wrap="square" tIns="38100">
            <a:noAutofit/>
          </a:bodyPr>
          <a:lstStyle/>
          <a:p>
            <a:pPr indent="0" lvl="0" marL="0" marR="0" rtl="0" algn="l">
              <a:lnSpc>
                <a:spcPct val="108035"/>
              </a:lnSpc>
              <a:spcBef>
                <a:spcPts val="0"/>
              </a:spcBef>
              <a:spcAft>
                <a:spcPts val="0"/>
              </a:spcAft>
              <a:buNone/>
            </a:pPr>
            <a:r>
              <a:rPr lang="en-US" sz="3111">
                <a:solidFill>
                  <a:srgbClr val="000000"/>
                </a:solidFill>
                <a:latin typeface="Arial"/>
                <a:ea typeface="Arial"/>
                <a:cs typeface="Arial"/>
                <a:sym typeface="Arial"/>
              </a:rPr>
              <a:t>Is the program making a difference?</a:t>
            </a:r>
            <a:endParaRPr sz="3111">
              <a:solidFill>
                <a:srgbClr val="000000"/>
              </a:solidFill>
              <a:latin typeface="Arial"/>
              <a:ea typeface="Arial"/>
              <a:cs typeface="Arial"/>
              <a:sym typeface="Arial"/>
            </a:endParaRPr>
          </a:p>
        </p:txBody>
      </p:sp>
      <p:pic>
        <p:nvPicPr>
          <p:cNvPr id="228" name="Google Shape;228;p35"/>
          <p:cNvPicPr preferRelativeResize="0"/>
          <p:nvPr/>
        </p:nvPicPr>
        <p:blipFill>
          <a:blip r:embed="rId4">
            <a:alphaModFix/>
          </a:blip>
          <a:stretch>
            <a:fillRect/>
          </a:stretch>
        </p:blipFill>
        <p:spPr>
          <a:xfrm>
            <a:off x="5746750" y="1555725"/>
            <a:ext cx="3810000" cy="4656650"/>
          </a:xfrm>
          <a:prstGeom prst="rect">
            <a:avLst/>
          </a:prstGeom>
          <a:noFill/>
          <a:ln>
            <a:noFill/>
          </a:ln>
        </p:spPr>
      </p:pic>
      <p:pic>
        <p:nvPicPr>
          <p:cNvPr id="229" name="Google Shape;229;p35"/>
          <p:cNvPicPr preferRelativeResize="0"/>
          <p:nvPr/>
        </p:nvPicPr>
        <p:blipFill>
          <a:blip r:embed="rId5">
            <a:alphaModFix/>
          </a:blip>
          <a:stretch>
            <a:fillRect/>
          </a:stretch>
        </p:blipFill>
        <p:spPr>
          <a:xfrm>
            <a:off x="920750" y="1555725"/>
            <a:ext cx="3714750" cy="4656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7" name="Shape 37"/>
        <p:cNvGrpSpPr/>
        <p:nvPr/>
      </p:nvGrpSpPr>
      <p:grpSpPr>
        <a:xfrm>
          <a:off x="0" y="0"/>
          <a:ext cx="0" cy="0"/>
          <a:chOff x="0" y="0"/>
          <a:chExt cx="0" cy="0"/>
        </a:xfrm>
      </p:grpSpPr>
      <p:sp>
        <p:nvSpPr>
          <p:cNvPr id="38" name="Google Shape;38;p9"/>
          <p:cNvSpPr txBox="1"/>
          <p:nvPr>
            <p:ph type="title"/>
          </p:nvPr>
        </p:nvSpPr>
        <p:spPr>
          <a:xfrm>
            <a:off x="271625" y="51150"/>
            <a:ext cx="9354250" cy="1479783"/>
          </a:xfrm>
          <a:prstGeom prst="rect">
            <a:avLst/>
          </a:prstGeom>
          <a:noFill/>
          <a:ln>
            <a:noFill/>
          </a:ln>
        </p:spPr>
        <p:txBody>
          <a:bodyPr anchorCtr="0" anchor="ctr" bIns="38100" lIns="38100" spcFirstLastPara="1" rIns="38100" wrap="square" tIns="38100">
            <a:noAutofit/>
          </a:bodyPr>
          <a:lstStyle/>
          <a:p>
            <a:pPr indent="0" lvl="0" marL="0" marR="0" rtl="0" algn="l">
              <a:lnSpc>
                <a:spcPct val="120138"/>
              </a:lnSpc>
              <a:spcBef>
                <a:spcPts val="0"/>
              </a:spcBef>
              <a:spcAft>
                <a:spcPts val="0"/>
              </a:spcAft>
              <a:buNone/>
            </a:pPr>
            <a:r>
              <a:rPr lang="en-US" sz="4000">
                <a:solidFill>
                  <a:srgbClr val="FFFFFF"/>
                </a:solidFill>
                <a:latin typeface="Arial"/>
                <a:ea typeface="Arial"/>
                <a:cs typeface="Arial"/>
                <a:sym typeface="Arial"/>
              </a:rPr>
              <a:t>1. Fewer kids are biking and walking. More parents are driving.</a:t>
            </a:r>
            <a:endParaRPr sz="4000">
              <a:solidFill>
                <a:srgbClr val="FFFFFF"/>
              </a:solidFill>
              <a:latin typeface="Arial"/>
              <a:ea typeface="Arial"/>
              <a:cs typeface="Arial"/>
              <a:sym typeface="Arial"/>
            </a:endParaRPr>
          </a:p>
        </p:txBody>
      </p:sp>
      <p:sp>
        <p:nvSpPr>
          <p:cNvPr id="39" name="Google Shape;39;p9"/>
          <p:cNvSpPr txBox="1"/>
          <p:nvPr>
            <p:ph idx="1" type="body"/>
          </p:nvPr>
        </p:nvSpPr>
        <p:spPr>
          <a:xfrm>
            <a:off x="102300" y="1829150"/>
            <a:ext cx="4358900" cy="5002725"/>
          </a:xfrm>
          <a:prstGeom prst="rect">
            <a:avLst/>
          </a:prstGeom>
          <a:noFill/>
          <a:ln>
            <a:noFill/>
          </a:ln>
        </p:spPr>
        <p:txBody>
          <a:bodyPr anchorCtr="0" anchor="t" bIns="38100" lIns="38100" spcFirstLastPara="1" rIns="38100" wrap="square" tIns="38100">
            <a:noAutofit/>
          </a:bodyPr>
          <a:lstStyle/>
          <a:p>
            <a:pPr indent="0" lvl="0" marL="0" marR="0" rtl="0" algn="l">
              <a:lnSpc>
                <a:spcPct val="100000"/>
              </a:lnSpc>
              <a:spcBef>
                <a:spcPts val="0"/>
              </a:spcBef>
              <a:spcAft>
                <a:spcPts val="0"/>
              </a:spcAft>
              <a:buNone/>
            </a:pPr>
            <a:r>
              <a:t/>
            </a:r>
            <a:endParaRPr sz="3111">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sz="3111">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sz="3111">
              <a:solidFill>
                <a:srgbClr val="000000"/>
              </a:solidFill>
              <a:latin typeface="Arial"/>
              <a:ea typeface="Arial"/>
              <a:cs typeface="Arial"/>
              <a:sym typeface="Arial"/>
            </a:endParaRPr>
          </a:p>
          <a:p>
            <a:pPr indent="-248355" lvl="0" marL="381000" marR="0" rtl="0" algn="l">
              <a:lnSpc>
                <a:spcPct val="100000"/>
              </a:lnSpc>
              <a:spcBef>
                <a:spcPts val="0"/>
              </a:spcBef>
              <a:spcAft>
                <a:spcPts val="0"/>
              </a:spcAft>
              <a:buClr>
                <a:srgbClr val="000000"/>
              </a:buClr>
              <a:buSzPts val="3111"/>
              <a:buChar char="●"/>
            </a:pPr>
            <a:r>
              <a:rPr lang="en-US" sz="3111">
                <a:solidFill>
                  <a:srgbClr val="000000"/>
                </a:solidFill>
                <a:latin typeface="Arial"/>
                <a:ea typeface="Arial"/>
                <a:cs typeface="Arial"/>
                <a:sym typeface="Arial"/>
              </a:rPr>
              <a:t>2001: 16% walked</a:t>
            </a:r>
            <a:endParaRPr sz="3111">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sz="3111">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sz="3111">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sz="3111">
              <a:solidFill>
                <a:srgbClr val="000000"/>
              </a:solidFill>
              <a:latin typeface="Arial"/>
              <a:ea typeface="Arial"/>
              <a:cs typeface="Arial"/>
              <a:sym typeface="Arial"/>
            </a:endParaRPr>
          </a:p>
          <a:p>
            <a:pPr indent="-248355" lvl="0" marL="381000" marR="0" rtl="0" algn="l">
              <a:lnSpc>
                <a:spcPct val="120089"/>
              </a:lnSpc>
              <a:spcBef>
                <a:spcPts val="0"/>
              </a:spcBef>
              <a:spcAft>
                <a:spcPts val="0"/>
              </a:spcAft>
              <a:buClr>
                <a:srgbClr val="000000"/>
              </a:buClr>
              <a:buSzPts val="3111"/>
              <a:buChar char="●"/>
            </a:pPr>
            <a:r>
              <a:rPr lang="en-US" sz="3111">
                <a:solidFill>
                  <a:srgbClr val="000000"/>
                </a:solidFill>
                <a:latin typeface="Arial"/>
                <a:ea typeface="Arial"/>
                <a:cs typeface="Arial"/>
                <a:sym typeface="Arial"/>
              </a:rPr>
              <a:t>1969: 42% walked</a:t>
            </a:r>
            <a:endParaRPr sz="3111">
              <a:solidFill>
                <a:srgbClr val="000000"/>
              </a:solidFill>
              <a:latin typeface="Arial"/>
              <a:ea typeface="Arial"/>
              <a:cs typeface="Arial"/>
              <a:sym typeface="Arial"/>
            </a:endParaRPr>
          </a:p>
          <a:p>
            <a:pPr indent="0" lvl="0" marL="0" marR="0" rtl="0" algn="l">
              <a:lnSpc>
                <a:spcPct val="120089"/>
              </a:lnSpc>
              <a:spcBef>
                <a:spcPts val="0"/>
              </a:spcBef>
              <a:spcAft>
                <a:spcPts val="0"/>
              </a:spcAft>
              <a:buNone/>
            </a:pPr>
            <a:r>
              <a:t/>
            </a:r>
            <a:endParaRPr sz="3111">
              <a:solidFill>
                <a:srgbClr val="000000"/>
              </a:solidFill>
              <a:latin typeface="Arial"/>
              <a:ea typeface="Arial"/>
              <a:cs typeface="Arial"/>
              <a:sym typeface="Arial"/>
            </a:endParaRPr>
          </a:p>
          <a:p>
            <a:pPr indent="0" lvl="0" marL="0" marR="0" rtl="0" algn="l">
              <a:lnSpc>
                <a:spcPct val="155555"/>
              </a:lnSpc>
              <a:spcBef>
                <a:spcPts val="0"/>
              </a:spcBef>
              <a:spcAft>
                <a:spcPts val="0"/>
              </a:spcAft>
              <a:buNone/>
            </a:pPr>
            <a:r>
              <a:rPr i="1" lang="en-US" sz="2000">
                <a:solidFill>
                  <a:srgbClr val="000000"/>
                </a:solidFill>
                <a:latin typeface="Arial"/>
                <a:ea typeface="Arial"/>
                <a:cs typeface="Arial"/>
                <a:sym typeface="Arial"/>
              </a:rPr>
              <a:t>(CDC, 2005)</a:t>
            </a:r>
            <a:endParaRPr i="1" sz="2000">
              <a:solidFill>
                <a:srgbClr val="000000"/>
              </a:solidFill>
              <a:latin typeface="Arial"/>
              <a:ea typeface="Arial"/>
              <a:cs typeface="Arial"/>
              <a:sym typeface="Arial"/>
            </a:endParaRPr>
          </a:p>
        </p:txBody>
      </p:sp>
      <p:pic>
        <p:nvPicPr>
          <p:cNvPr id="40" name="Google Shape;40;p9"/>
          <p:cNvPicPr preferRelativeResize="0"/>
          <p:nvPr/>
        </p:nvPicPr>
        <p:blipFill>
          <a:blip r:embed="rId4">
            <a:alphaModFix/>
          </a:blip>
          <a:stretch>
            <a:fillRect/>
          </a:stretch>
        </p:blipFill>
        <p:spPr>
          <a:xfrm>
            <a:off x="5069400" y="1449900"/>
            <a:ext cx="5090575" cy="56938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33" name="Shape 233"/>
        <p:cNvGrpSpPr/>
        <p:nvPr/>
      </p:nvGrpSpPr>
      <p:grpSpPr>
        <a:xfrm>
          <a:off x="0" y="0"/>
          <a:ext cx="0" cy="0"/>
          <a:chOff x="0" y="0"/>
          <a:chExt cx="0" cy="0"/>
        </a:xfrm>
      </p:grpSpPr>
      <p:sp>
        <p:nvSpPr>
          <p:cNvPr id="234" name="Google Shape;234;p36"/>
          <p:cNvSpPr txBox="1"/>
          <p:nvPr>
            <p:ph type="title"/>
          </p:nvPr>
        </p:nvSpPr>
        <p:spPr>
          <a:xfrm>
            <a:off x="271625" y="51150"/>
            <a:ext cx="9862250" cy="1633538"/>
          </a:xfrm>
          <a:prstGeom prst="rect">
            <a:avLst/>
          </a:prstGeom>
          <a:noFill/>
          <a:ln>
            <a:noFill/>
          </a:ln>
        </p:spPr>
        <p:txBody>
          <a:bodyPr anchorCtr="0" anchor="ctr" bIns="38100" lIns="38100" spcFirstLastPara="1" rIns="38100" wrap="square" tIns="38100">
            <a:noAutofit/>
          </a:bodyPr>
          <a:lstStyle/>
          <a:p>
            <a:pPr indent="0" lvl="0" marL="0" marR="0" rtl="0" algn="l">
              <a:lnSpc>
                <a:spcPct val="120000"/>
              </a:lnSpc>
              <a:spcBef>
                <a:spcPts val="0"/>
              </a:spcBef>
              <a:spcAft>
                <a:spcPts val="0"/>
              </a:spcAft>
              <a:buNone/>
            </a:pPr>
            <a:r>
              <a:rPr lang="en-US" sz="4444">
                <a:solidFill>
                  <a:srgbClr val="FFFFFF"/>
                </a:solidFill>
                <a:latin typeface="Arial"/>
                <a:ea typeface="Arial"/>
                <a:cs typeface="Arial"/>
                <a:sym typeface="Arial"/>
              </a:rPr>
              <a:t>Federal Safe Routes to School program</a:t>
            </a:r>
            <a:endParaRPr sz="4444">
              <a:solidFill>
                <a:srgbClr val="FFFFFF"/>
              </a:solidFill>
              <a:latin typeface="Arial"/>
              <a:ea typeface="Arial"/>
              <a:cs typeface="Arial"/>
              <a:sym typeface="Arial"/>
            </a:endParaRPr>
          </a:p>
        </p:txBody>
      </p:sp>
      <p:sp>
        <p:nvSpPr>
          <p:cNvPr id="235" name="Google Shape;235;p36"/>
          <p:cNvSpPr txBox="1"/>
          <p:nvPr>
            <p:ph idx="1" type="body"/>
          </p:nvPr>
        </p:nvSpPr>
        <p:spPr>
          <a:xfrm>
            <a:off x="610300" y="1829150"/>
            <a:ext cx="5170300" cy="5002725"/>
          </a:xfrm>
          <a:prstGeom prst="rect">
            <a:avLst/>
          </a:prstGeom>
          <a:noFill/>
          <a:ln>
            <a:noFill/>
          </a:ln>
        </p:spPr>
        <p:txBody>
          <a:bodyPr anchorCtr="0" anchor="t" bIns="38100" lIns="38100" spcFirstLastPara="1" rIns="38100" wrap="square" tIns="38100">
            <a:noAutofit/>
          </a:bodyPr>
          <a:lstStyle/>
          <a:p>
            <a:pPr indent="-248355" lvl="0" marL="381000" marR="0" rtl="0" algn="l">
              <a:lnSpc>
                <a:spcPct val="120089"/>
              </a:lnSpc>
              <a:spcBef>
                <a:spcPts val="0"/>
              </a:spcBef>
              <a:spcAft>
                <a:spcPts val="0"/>
              </a:spcAft>
              <a:buClr>
                <a:srgbClr val="000000"/>
              </a:buClr>
              <a:buSzPts val="3111"/>
              <a:buChar char="●"/>
            </a:pPr>
            <a:r>
              <a:rPr lang="en-US" sz="3111">
                <a:solidFill>
                  <a:srgbClr val="000000"/>
                </a:solidFill>
                <a:latin typeface="Arial"/>
                <a:ea typeface="Arial"/>
                <a:cs typeface="Arial"/>
                <a:sym typeface="Arial"/>
              </a:rPr>
              <a:t>$612 million to States 2005-2009</a:t>
            </a:r>
            <a:endParaRPr sz="3111">
              <a:solidFill>
                <a:srgbClr val="000000"/>
              </a:solidFill>
              <a:latin typeface="Arial"/>
              <a:ea typeface="Arial"/>
              <a:cs typeface="Arial"/>
              <a:sym typeface="Arial"/>
            </a:endParaRPr>
          </a:p>
          <a:p>
            <a:pPr indent="0" lvl="0" marL="0" marR="0" rtl="0" algn="l">
              <a:lnSpc>
                <a:spcPct val="120089"/>
              </a:lnSpc>
              <a:spcBef>
                <a:spcPts val="563"/>
              </a:spcBef>
              <a:spcAft>
                <a:spcPts val="0"/>
              </a:spcAft>
              <a:buNone/>
            </a:pPr>
            <a:r>
              <a:t/>
            </a:r>
            <a:endParaRPr sz="3111">
              <a:solidFill>
                <a:srgbClr val="000000"/>
              </a:solidFill>
              <a:latin typeface="Arial"/>
              <a:ea typeface="Arial"/>
              <a:cs typeface="Arial"/>
              <a:sym typeface="Arial"/>
            </a:endParaRPr>
          </a:p>
          <a:p>
            <a:pPr indent="-248355" lvl="0" marL="381000" marR="0" rtl="0" algn="l">
              <a:lnSpc>
                <a:spcPct val="120089"/>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Funds infrastructure and non-infrastructure activities</a:t>
            </a:r>
            <a:endParaRPr sz="3111">
              <a:solidFill>
                <a:srgbClr val="000000"/>
              </a:solidFill>
              <a:latin typeface="Arial"/>
              <a:ea typeface="Arial"/>
              <a:cs typeface="Arial"/>
              <a:sym typeface="Arial"/>
            </a:endParaRPr>
          </a:p>
          <a:p>
            <a:pPr indent="0" lvl="0" marL="0" marR="0" rtl="0" algn="l">
              <a:lnSpc>
                <a:spcPct val="120089"/>
              </a:lnSpc>
              <a:spcBef>
                <a:spcPts val="563"/>
              </a:spcBef>
              <a:spcAft>
                <a:spcPts val="0"/>
              </a:spcAft>
              <a:buNone/>
            </a:pPr>
            <a:r>
              <a:t/>
            </a:r>
            <a:endParaRPr sz="3111">
              <a:solidFill>
                <a:srgbClr val="000000"/>
              </a:solidFill>
              <a:latin typeface="Arial"/>
              <a:ea typeface="Arial"/>
              <a:cs typeface="Arial"/>
              <a:sym typeface="Arial"/>
            </a:endParaRPr>
          </a:p>
          <a:p>
            <a:pPr indent="-248355" lvl="0" marL="381000" marR="0" rtl="0" algn="l">
              <a:lnSpc>
                <a:spcPct val="120089"/>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Requires State SRTS Coordinators</a:t>
            </a:r>
            <a:endParaRPr sz="3111">
              <a:solidFill>
                <a:srgbClr val="000000"/>
              </a:solidFill>
              <a:latin typeface="Arial"/>
              <a:ea typeface="Arial"/>
              <a:cs typeface="Arial"/>
              <a:sym typeface="Arial"/>
            </a:endParaRPr>
          </a:p>
        </p:txBody>
      </p:sp>
      <p:sp>
        <p:nvSpPr>
          <p:cNvPr id="236" name="Google Shape;236;p36"/>
          <p:cNvSpPr txBox="1"/>
          <p:nvPr/>
        </p:nvSpPr>
        <p:spPr>
          <a:xfrm>
            <a:off x="5266950" y="6104800"/>
            <a:ext cx="4358900" cy="809975"/>
          </a:xfrm>
          <a:prstGeom prst="rect">
            <a:avLst/>
          </a:prstGeom>
          <a:noFill/>
          <a:ln>
            <a:noFill/>
          </a:ln>
        </p:spPr>
        <p:txBody>
          <a:bodyPr anchorCtr="0" anchor="t" bIns="38100" lIns="38100" spcFirstLastPara="1" rIns="38100" wrap="square" tIns="38100">
            <a:noAutofit/>
          </a:bodyPr>
          <a:lstStyle/>
          <a:p>
            <a:pPr indent="0" lvl="0" marL="0" marR="0" rtl="0" algn="r">
              <a:lnSpc>
                <a:spcPct val="120138"/>
              </a:lnSpc>
              <a:spcBef>
                <a:spcPts val="0"/>
              </a:spcBef>
              <a:spcAft>
                <a:spcPts val="0"/>
              </a:spcAft>
              <a:buNone/>
            </a:pPr>
            <a:r>
              <a:rPr lang="en-US" sz="2000">
                <a:solidFill>
                  <a:srgbClr val="000000"/>
                </a:solidFill>
                <a:latin typeface="Arial"/>
                <a:ea typeface="Arial"/>
                <a:cs typeface="Arial"/>
                <a:sym typeface="Arial"/>
              </a:rPr>
              <a:t>More information:</a:t>
            </a:r>
            <a:endParaRPr sz="2000">
              <a:solidFill>
                <a:srgbClr val="000000"/>
              </a:solidFill>
              <a:latin typeface="Arial"/>
              <a:ea typeface="Arial"/>
              <a:cs typeface="Arial"/>
              <a:sym typeface="Arial"/>
            </a:endParaRPr>
          </a:p>
          <a:p>
            <a:pPr indent="0" lvl="0" marL="0" marR="0" rtl="0" algn="r">
              <a:lnSpc>
                <a:spcPct val="120138"/>
              </a:lnSpc>
              <a:spcBef>
                <a:spcPts val="365"/>
              </a:spcBef>
              <a:spcAft>
                <a:spcPts val="0"/>
              </a:spcAft>
              <a:buNone/>
            </a:pPr>
            <a:r>
              <a:rPr lang="en-US" sz="2000">
                <a:solidFill>
                  <a:srgbClr val="000000"/>
                </a:solidFill>
                <a:latin typeface="Arial"/>
                <a:ea typeface="Arial"/>
                <a:cs typeface="Arial"/>
                <a:sym typeface="Arial"/>
              </a:rPr>
              <a:t>www.saferoutesinfo.org</a:t>
            </a:r>
            <a:endParaRPr sz="2000">
              <a:solidFill>
                <a:srgbClr val="000000"/>
              </a:solidFill>
              <a:latin typeface="Arial"/>
              <a:ea typeface="Arial"/>
              <a:cs typeface="Arial"/>
              <a:sym typeface="Arial"/>
            </a:endParaRPr>
          </a:p>
        </p:txBody>
      </p:sp>
      <p:pic>
        <p:nvPicPr>
          <p:cNvPr id="237" name="Google Shape;237;p36"/>
          <p:cNvPicPr preferRelativeResize="0"/>
          <p:nvPr/>
        </p:nvPicPr>
        <p:blipFill>
          <a:blip r:embed="rId4">
            <a:alphaModFix/>
          </a:blip>
          <a:stretch>
            <a:fillRect/>
          </a:stretch>
        </p:blipFill>
        <p:spPr>
          <a:xfrm>
            <a:off x="6371150" y="1439325"/>
            <a:ext cx="3788825" cy="44873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41" name="Shape 241"/>
        <p:cNvGrpSpPr/>
        <p:nvPr/>
      </p:nvGrpSpPr>
      <p:grpSpPr>
        <a:xfrm>
          <a:off x="0" y="0"/>
          <a:ext cx="0" cy="0"/>
          <a:chOff x="0" y="0"/>
          <a:chExt cx="0" cy="0"/>
        </a:xfrm>
      </p:grpSpPr>
      <p:sp>
        <p:nvSpPr>
          <p:cNvPr id="242" name="Google Shape;242;p37"/>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19886"/>
              </a:lnSpc>
              <a:spcBef>
                <a:spcPts val="0"/>
              </a:spcBef>
              <a:spcAft>
                <a:spcPts val="0"/>
              </a:spcAft>
              <a:buNone/>
            </a:pPr>
            <a:r>
              <a:rPr lang="en-US" sz="4888">
                <a:solidFill>
                  <a:srgbClr val="FFFFFF"/>
                </a:solidFill>
                <a:latin typeface="Arial"/>
                <a:ea typeface="Arial"/>
                <a:cs typeface="Arial"/>
                <a:sym typeface="Arial"/>
              </a:rPr>
              <a:t>State program</a:t>
            </a:r>
            <a:endParaRPr sz="4888">
              <a:solidFill>
                <a:srgbClr val="FFFFFF"/>
              </a:solidFill>
              <a:latin typeface="Arial"/>
              <a:ea typeface="Arial"/>
              <a:cs typeface="Arial"/>
              <a:sym typeface="Arial"/>
            </a:endParaRPr>
          </a:p>
        </p:txBody>
      </p:sp>
      <p:sp>
        <p:nvSpPr>
          <p:cNvPr id="243" name="Google Shape;243;p37"/>
          <p:cNvSpPr txBox="1"/>
          <p:nvPr>
            <p:ph idx="1" type="body"/>
          </p:nvPr>
        </p:nvSpPr>
        <p:spPr>
          <a:xfrm>
            <a:off x="271625" y="1490475"/>
            <a:ext cx="4501775" cy="5341400"/>
          </a:xfrm>
          <a:prstGeom prst="rect">
            <a:avLst/>
          </a:prstGeom>
          <a:noFill/>
          <a:ln>
            <a:noFill/>
          </a:ln>
        </p:spPr>
        <p:txBody>
          <a:bodyPr anchorCtr="0" anchor="t" bIns="38100" lIns="38100" spcFirstLastPara="1" rIns="38100" wrap="square" tIns="38100">
            <a:noAutofit/>
          </a:bodyPr>
          <a:lstStyle/>
          <a:p>
            <a:pPr indent="0" lvl="0" marL="0" marR="0" rtl="0" algn="ctr">
              <a:lnSpc>
                <a:spcPct val="119791"/>
              </a:lnSpc>
              <a:spcBef>
                <a:spcPts val="0"/>
              </a:spcBef>
              <a:spcAft>
                <a:spcPts val="0"/>
              </a:spcAft>
              <a:buNone/>
            </a:pPr>
            <a:r>
              <a:t/>
            </a:r>
            <a:endParaRPr b="1" sz="2666">
              <a:solidFill>
                <a:srgbClr val="000000"/>
              </a:solidFill>
              <a:latin typeface="Arial"/>
              <a:ea typeface="Arial"/>
              <a:cs typeface="Arial"/>
              <a:sym typeface="Arial"/>
            </a:endParaRPr>
          </a:p>
          <a:p>
            <a:pPr indent="0" lvl="0" marL="0" marR="0" rtl="0" algn="l">
              <a:lnSpc>
                <a:spcPct val="120089"/>
              </a:lnSpc>
              <a:spcBef>
                <a:spcPts val="563"/>
              </a:spcBef>
              <a:spcAft>
                <a:spcPts val="0"/>
              </a:spcAft>
              <a:buNone/>
            </a:pPr>
            <a:r>
              <a:rPr i="1" lang="en-US" sz="3111">
                <a:solidFill>
                  <a:srgbClr val="000000"/>
                </a:solidFill>
                <a:latin typeface="Arial"/>
                <a:ea typeface="Arial"/>
                <a:cs typeface="Arial"/>
                <a:sym typeface="Arial"/>
              </a:rPr>
              <a:t>Insert state program info here</a:t>
            </a:r>
            <a:r>
              <a:rPr i="1" lang="en-US" sz="3555">
                <a:solidFill>
                  <a:srgbClr val="000000"/>
                </a:solidFill>
                <a:latin typeface="Arial"/>
                <a:ea typeface="Arial"/>
                <a:cs typeface="Arial"/>
                <a:sym typeface="Arial"/>
              </a:rPr>
              <a:t> </a:t>
            </a:r>
            <a:endParaRPr i="1" sz="3555">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47" name="Shape 247"/>
        <p:cNvGrpSpPr/>
        <p:nvPr/>
      </p:nvGrpSpPr>
      <p:grpSpPr>
        <a:xfrm>
          <a:off x="0" y="0"/>
          <a:ext cx="0" cy="0"/>
          <a:chOff x="0" y="0"/>
          <a:chExt cx="0" cy="0"/>
        </a:xfrm>
      </p:grpSpPr>
      <p:sp>
        <p:nvSpPr>
          <p:cNvPr id="248" name="Google Shape;248;p38"/>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19886"/>
              </a:lnSpc>
              <a:spcBef>
                <a:spcPts val="0"/>
              </a:spcBef>
              <a:spcAft>
                <a:spcPts val="0"/>
              </a:spcAft>
              <a:buNone/>
            </a:pPr>
            <a:r>
              <a:rPr lang="en-US" sz="4888">
                <a:solidFill>
                  <a:srgbClr val="FFFFFF"/>
                </a:solidFill>
                <a:latin typeface="Arial"/>
                <a:ea typeface="Arial"/>
                <a:cs typeface="Arial"/>
                <a:sym typeface="Arial"/>
              </a:rPr>
              <a:t>Safe Routes to School goals</a:t>
            </a:r>
            <a:endParaRPr sz="4888">
              <a:solidFill>
                <a:srgbClr val="FFFFFF"/>
              </a:solidFill>
              <a:latin typeface="Arial"/>
              <a:ea typeface="Arial"/>
              <a:cs typeface="Arial"/>
              <a:sym typeface="Arial"/>
            </a:endParaRPr>
          </a:p>
        </p:txBody>
      </p:sp>
      <p:sp>
        <p:nvSpPr>
          <p:cNvPr id="249" name="Google Shape;249;p38"/>
          <p:cNvSpPr txBox="1"/>
          <p:nvPr>
            <p:ph idx="1" type="body"/>
          </p:nvPr>
        </p:nvSpPr>
        <p:spPr>
          <a:xfrm>
            <a:off x="271625" y="1829150"/>
            <a:ext cx="5789425" cy="5002725"/>
          </a:xfrm>
          <a:prstGeom prst="rect">
            <a:avLst/>
          </a:prstGeom>
          <a:noFill/>
          <a:ln>
            <a:noFill/>
          </a:ln>
        </p:spPr>
        <p:txBody>
          <a:bodyPr anchorCtr="0" anchor="t" bIns="38100" lIns="38100" spcFirstLastPara="1" rIns="38100" wrap="square" tIns="38100">
            <a:noAutofit/>
          </a:bodyPr>
          <a:lstStyle/>
          <a:p>
            <a:pPr indent="-248355" lvl="0" marL="381000" marR="0" rtl="0" algn="l">
              <a:lnSpc>
                <a:spcPct val="120089"/>
              </a:lnSpc>
              <a:spcBef>
                <a:spcPts val="0"/>
              </a:spcBef>
              <a:spcAft>
                <a:spcPts val="0"/>
              </a:spcAft>
              <a:buClr>
                <a:srgbClr val="000000"/>
              </a:buClr>
              <a:buSzPts val="3111"/>
              <a:buChar char="●"/>
            </a:pPr>
            <a:r>
              <a:rPr lang="en-US" sz="3111">
                <a:solidFill>
                  <a:srgbClr val="000000"/>
                </a:solidFill>
                <a:latin typeface="Arial"/>
                <a:ea typeface="Arial"/>
                <a:cs typeface="Arial"/>
                <a:sym typeface="Arial"/>
              </a:rPr>
              <a:t>Where it’s safe, get children walking and biking</a:t>
            </a:r>
            <a:endParaRPr sz="3111">
              <a:solidFill>
                <a:srgbClr val="000000"/>
              </a:solidFill>
              <a:latin typeface="Arial"/>
              <a:ea typeface="Arial"/>
              <a:cs typeface="Arial"/>
              <a:sym typeface="Arial"/>
            </a:endParaRPr>
          </a:p>
          <a:p>
            <a:pPr indent="-248355" lvl="0" marL="381000" marR="0" rtl="0" algn="l">
              <a:lnSpc>
                <a:spcPct val="120089"/>
              </a:lnSpc>
              <a:spcBef>
                <a:spcPts val="0"/>
              </a:spcBef>
              <a:spcAft>
                <a:spcPts val="0"/>
              </a:spcAft>
              <a:buClr>
                <a:srgbClr val="000000"/>
              </a:buClr>
              <a:buSzPts val="3111"/>
              <a:buChar char="●"/>
            </a:pPr>
            <a:r>
              <a:rPr lang="en-US" sz="3111">
                <a:solidFill>
                  <a:srgbClr val="000000"/>
                </a:solidFill>
                <a:latin typeface="Arial"/>
                <a:ea typeface="Arial"/>
                <a:cs typeface="Arial"/>
                <a:sym typeface="Arial"/>
              </a:rPr>
              <a:t>Where it’s not safe, make changes</a:t>
            </a:r>
            <a:r>
              <a:rPr lang="en-US" sz="2888">
                <a:solidFill>
                  <a:srgbClr val="000000"/>
                </a:solidFill>
                <a:latin typeface="Arial"/>
                <a:ea typeface="Arial"/>
                <a:cs typeface="Arial"/>
                <a:sym typeface="Arial"/>
              </a:rPr>
              <a:t> </a:t>
            </a:r>
            <a:endParaRPr sz="2888">
              <a:solidFill>
                <a:srgbClr val="000000"/>
              </a:solidFill>
              <a:latin typeface="Arial"/>
              <a:ea typeface="Arial"/>
              <a:cs typeface="Arial"/>
              <a:sym typeface="Arial"/>
            </a:endParaRPr>
          </a:p>
          <a:p>
            <a:pPr indent="0" lvl="0" marL="0" marR="0" rtl="0" algn="l">
              <a:lnSpc>
                <a:spcPct val="120192"/>
              </a:lnSpc>
              <a:spcBef>
                <a:spcPts val="521"/>
              </a:spcBef>
              <a:spcAft>
                <a:spcPts val="0"/>
              </a:spcAft>
              <a:buNone/>
            </a:pPr>
            <a:r>
              <a:t/>
            </a:r>
            <a:endParaRPr sz="2888">
              <a:solidFill>
                <a:srgbClr val="000000"/>
              </a:solidFill>
              <a:latin typeface="Arial"/>
              <a:ea typeface="Arial"/>
              <a:cs typeface="Arial"/>
              <a:sym typeface="Arial"/>
            </a:endParaRPr>
          </a:p>
        </p:txBody>
      </p:sp>
      <p:pic>
        <p:nvPicPr>
          <p:cNvPr id="250" name="Google Shape;250;p38"/>
          <p:cNvPicPr preferRelativeResize="0"/>
          <p:nvPr/>
        </p:nvPicPr>
        <p:blipFill>
          <a:blip r:embed="rId4">
            <a:alphaModFix/>
          </a:blip>
          <a:stretch>
            <a:fillRect/>
          </a:stretch>
        </p:blipFill>
        <p:spPr>
          <a:xfrm>
            <a:off x="6085400" y="1439325"/>
            <a:ext cx="4074575" cy="5704400"/>
          </a:xfrm>
          <a:prstGeom prst="rect">
            <a:avLst/>
          </a:prstGeom>
          <a:noFill/>
          <a:ln>
            <a:noFill/>
          </a:ln>
        </p:spPr>
      </p:pic>
      <p:sp>
        <p:nvSpPr>
          <p:cNvPr id="251" name="Google Shape;251;p38"/>
          <p:cNvSpPr txBox="1"/>
          <p:nvPr/>
        </p:nvSpPr>
        <p:spPr>
          <a:xfrm>
            <a:off x="6189475" y="6632200"/>
            <a:ext cx="1755400" cy="425450"/>
          </a:xfrm>
          <a:prstGeom prst="rect">
            <a:avLst/>
          </a:prstGeom>
          <a:noFill/>
          <a:ln>
            <a:noFill/>
          </a:ln>
        </p:spPr>
        <p:txBody>
          <a:bodyPr anchorCtr="0" anchor="ctr" bIns="38100" lIns="38100" spcFirstLastPara="1" rIns="38100" wrap="square" tIns="38100">
            <a:noAutofit/>
          </a:bodyPr>
          <a:lstStyle/>
          <a:p>
            <a:pPr indent="0" lvl="0" marL="0" marR="0" rtl="0" algn="l">
              <a:lnSpc>
                <a:spcPct val="119791"/>
              </a:lnSpc>
              <a:spcBef>
                <a:spcPts val="0"/>
              </a:spcBef>
              <a:spcAft>
                <a:spcPts val="0"/>
              </a:spcAft>
              <a:buNone/>
            </a:pPr>
            <a:r>
              <a:rPr lang="en-US" sz="1333">
                <a:solidFill>
                  <a:srgbClr val="FFFFFF"/>
                </a:solidFill>
                <a:latin typeface="Arial"/>
                <a:ea typeface="Arial"/>
                <a:cs typeface="Arial"/>
                <a:sym typeface="Arial"/>
              </a:rPr>
              <a:t>Winston-Salem, NC</a:t>
            </a:r>
            <a:endParaRPr sz="1333">
              <a:solidFill>
                <a:srgbClr val="FFFFFF"/>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55" name="Shape 255"/>
        <p:cNvGrpSpPr/>
        <p:nvPr/>
      </p:nvGrpSpPr>
      <p:grpSpPr>
        <a:xfrm>
          <a:off x="0" y="0"/>
          <a:ext cx="0" cy="0"/>
          <a:chOff x="0" y="0"/>
          <a:chExt cx="0" cy="0"/>
        </a:xfrm>
      </p:grpSpPr>
      <p:sp>
        <p:nvSpPr>
          <p:cNvPr id="256" name="Google Shape;256;p39"/>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ctr">
              <a:lnSpc>
                <a:spcPct val="119886"/>
              </a:lnSpc>
              <a:spcBef>
                <a:spcPts val="0"/>
              </a:spcBef>
              <a:spcAft>
                <a:spcPts val="0"/>
              </a:spcAft>
              <a:buNone/>
            </a:pPr>
            <a:r>
              <a:rPr lang="en-US" sz="4888">
                <a:solidFill>
                  <a:srgbClr val="FFFFFF"/>
                </a:solidFill>
                <a:latin typeface="Arial"/>
                <a:ea typeface="Arial"/>
                <a:cs typeface="Arial"/>
                <a:sym typeface="Arial"/>
              </a:rPr>
              <a:t>www.saferoutesinfo.org</a:t>
            </a:r>
            <a:endParaRPr sz="4888">
              <a:solidFill>
                <a:srgbClr val="FFFFFF"/>
              </a:solidFill>
              <a:latin typeface="Arial"/>
              <a:ea typeface="Arial"/>
              <a:cs typeface="Arial"/>
              <a:sym typeface="Arial"/>
            </a:endParaRPr>
          </a:p>
        </p:txBody>
      </p:sp>
      <p:pic>
        <p:nvPicPr>
          <p:cNvPr id="257" name="Google Shape;257;p39"/>
          <p:cNvPicPr preferRelativeResize="0"/>
          <p:nvPr/>
        </p:nvPicPr>
        <p:blipFill>
          <a:blip r:embed="rId4">
            <a:alphaModFix/>
          </a:blip>
          <a:stretch>
            <a:fillRect/>
          </a:stretch>
        </p:blipFill>
        <p:spPr>
          <a:xfrm>
            <a:off x="1608650" y="1492250"/>
            <a:ext cx="6963825" cy="5577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4" name="Shape 44"/>
        <p:cNvGrpSpPr/>
        <p:nvPr/>
      </p:nvGrpSpPr>
      <p:grpSpPr>
        <a:xfrm>
          <a:off x="0" y="0"/>
          <a:ext cx="0" cy="0"/>
          <a:chOff x="0" y="0"/>
          <a:chExt cx="0" cy="0"/>
        </a:xfrm>
      </p:grpSpPr>
      <p:sp>
        <p:nvSpPr>
          <p:cNvPr id="45" name="Google Shape;45;p10"/>
          <p:cNvSpPr txBox="1"/>
          <p:nvPr>
            <p:ph type="title"/>
          </p:nvPr>
        </p:nvSpPr>
        <p:spPr>
          <a:xfrm>
            <a:off x="356300" y="153450"/>
            <a:ext cx="9015575" cy="1243875"/>
          </a:xfrm>
          <a:prstGeom prst="rect">
            <a:avLst/>
          </a:prstGeom>
          <a:noFill/>
          <a:ln>
            <a:noFill/>
          </a:ln>
        </p:spPr>
        <p:txBody>
          <a:bodyPr anchorCtr="0" anchor="ctr" bIns="38100" lIns="38100" spcFirstLastPara="1" rIns="38100" wrap="square" tIns="38100">
            <a:noAutofit/>
          </a:bodyPr>
          <a:lstStyle/>
          <a:p>
            <a:pPr indent="0" lvl="0" marL="0" marR="0" rtl="0" algn="l">
              <a:lnSpc>
                <a:spcPct val="119886"/>
              </a:lnSpc>
              <a:spcBef>
                <a:spcPts val="0"/>
              </a:spcBef>
              <a:spcAft>
                <a:spcPts val="0"/>
              </a:spcAft>
              <a:buNone/>
            </a:pPr>
            <a:r>
              <a:rPr lang="en-US" sz="4888">
                <a:solidFill>
                  <a:srgbClr val="FFFFFF"/>
                </a:solidFill>
                <a:latin typeface="Arial"/>
                <a:ea typeface="Arial"/>
                <a:cs typeface="Arial"/>
                <a:sym typeface="Arial"/>
              </a:rPr>
              <a:t>Parents driving</a:t>
            </a:r>
            <a:endParaRPr sz="4888">
              <a:solidFill>
                <a:srgbClr val="FFFFFF"/>
              </a:solidFill>
              <a:latin typeface="Arial"/>
              <a:ea typeface="Arial"/>
              <a:cs typeface="Arial"/>
              <a:sym typeface="Arial"/>
            </a:endParaRPr>
          </a:p>
        </p:txBody>
      </p:sp>
      <p:pic>
        <p:nvPicPr>
          <p:cNvPr id="46" name="Google Shape;46;p10"/>
          <p:cNvPicPr preferRelativeResize="0"/>
          <p:nvPr/>
        </p:nvPicPr>
        <p:blipFill>
          <a:blip r:embed="rId4">
            <a:alphaModFix/>
          </a:blip>
          <a:stretch>
            <a:fillRect/>
          </a:stretch>
        </p:blipFill>
        <p:spPr>
          <a:xfrm>
            <a:off x="0" y="1439325"/>
            <a:ext cx="5842000" cy="5651475"/>
          </a:xfrm>
          <a:prstGeom prst="rect">
            <a:avLst/>
          </a:prstGeom>
          <a:noFill/>
          <a:ln>
            <a:noFill/>
          </a:ln>
        </p:spPr>
      </p:pic>
      <p:sp>
        <p:nvSpPr>
          <p:cNvPr id="47" name="Google Shape;47;p10"/>
          <p:cNvSpPr txBox="1"/>
          <p:nvPr>
            <p:ph idx="1" type="body"/>
          </p:nvPr>
        </p:nvSpPr>
        <p:spPr>
          <a:xfrm>
            <a:off x="5651500" y="1813275"/>
            <a:ext cx="4224850" cy="4815750"/>
          </a:xfrm>
          <a:prstGeom prst="rect">
            <a:avLst/>
          </a:prstGeom>
          <a:noFill/>
          <a:ln>
            <a:noFill/>
          </a:ln>
        </p:spPr>
        <p:txBody>
          <a:bodyPr anchorCtr="0" anchor="t" bIns="38100" lIns="38100" spcFirstLastPara="1" rIns="38100" wrap="square" tIns="38100">
            <a:noAutofit/>
          </a:bodyPr>
          <a:lstStyle/>
          <a:p>
            <a:pPr indent="0" lvl="0" marL="0" marR="0" rtl="0" algn="l">
              <a:lnSpc>
                <a:spcPct val="120089"/>
              </a:lnSpc>
              <a:spcBef>
                <a:spcPts val="0"/>
              </a:spcBef>
              <a:spcAft>
                <a:spcPts val="0"/>
              </a:spcAft>
              <a:buNone/>
            </a:pPr>
            <a:r>
              <a:rPr lang="en-US" sz="3111">
                <a:solidFill>
                  <a:srgbClr val="000000"/>
                </a:solidFill>
                <a:latin typeface="Arial"/>
                <a:ea typeface="Arial"/>
                <a:cs typeface="Arial"/>
                <a:sym typeface="Arial"/>
              </a:rPr>
              <a:t>Parents driving children to school: </a:t>
            </a:r>
            <a:endParaRPr sz="3111">
              <a:solidFill>
                <a:srgbClr val="000000"/>
              </a:solidFill>
              <a:latin typeface="Arial"/>
              <a:ea typeface="Arial"/>
              <a:cs typeface="Arial"/>
              <a:sym typeface="Arial"/>
            </a:endParaRPr>
          </a:p>
          <a:p>
            <a:pPr indent="0" lvl="0" marL="0" marR="0" rtl="0" algn="l">
              <a:lnSpc>
                <a:spcPct val="120089"/>
              </a:lnSpc>
              <a:spcBef>
                <a:spcPts val="563"/>
              </a:spcBef>
              <a:spcAft>
                <a:spcPts val="0"/>
              </a:spcAft>
              <a:buNone/>
            </a:pPr>
            <a:r>
              <a:rPr lang="en-US" sz="3111">
                <a:solidFill>
                  <a:srgbClr val="000000"/>
                </a:solidFill>
                <a:latin typeface="Arial"/>
                <a:ea typeface="Arial"/>
                <a:cs typeface="Arial"/>
                <a:sym typeface="Arial"/>
              </a:rPr>
              <a:t>20%-25% of morning traffic </a:t>
            </a:r>
            <a:endParaRPr sz="3111">
              <a:solidFill>
                <a:srgbClr val="000000"/>
              </a:solidFill>
              <a:latin typeface="Arial"/>
              <a:ea typeface="Arial"/>
              <a:cs typeface="Arial"/>
              <a:sym typeface="Arial"/>
            </a:endParaRPr>
          </a:p>
          <a:p>
            <a:pPr indent="0" lvl="0" marL="0" marR="0" rtl="0" algn="l">
              <a:lnSpc>
                <a:spcPct val="119791"/>
              </a:lnSpc>
              <a:spcBef>
                <a:spcPts val="240"/>
              </a:spcBef>
              <a:spcAft>
                <a:spcPts val="0"/>
              </a:spcAft>
              <a:buNone/>
            </a:pPr>
            <a:r>
              <a:t/>
            </a:r>
            <a:endParaRPr sz="1333">
              <a:solidFill>
                <a:srgbClr val="000000"/>
              </a:solidFill>
              <a:latin typeface="Arial"/>
              <a:ea typeface="Arial"/>
              <a:cs typeface="Arial"/>
              <a:sym typeface="Arial"/>
            </a:endParaRPr>
          </a:p>
          <a:p>
            <a:pPr indent="0" lvl="0" marL="0" marR="0" rtl="0" algn="l">
              <a:lnSpc>
                <a:spcPct val="120138"/>
              </a:lnSpc>
              <a:spcBef>
                <a:spcPts val="365"/>
              </a:spcBef>
              <a:spcAft>
                <a:spcPts val="0"/>
              </a:spcAft>
              <a:buNone/>
            </a:pPr>
            <a:r>
              <a:rPr i="1" lang="en-US" sz="2000">
                <a:solidFill>
                  <a:srgbClr val="000000"/>
                </a:solidFill>
                <a:latin typeface="Arial"/>
                <a:ea typeface="Arial"/>
                <a:cs typeface="Arial"/>
                <a:sym typeface="Arial"/>
              </a:rPr>
              <a:t>(NHTSA 2003; Dept. of Environment)</a:t>
            </a:r>
            <a:endParaRPr i="1" sz="200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1" name="Shape 51"/>
        <p:cNvGrpSpPr/>
        <p:nvPr/>
      </p:nvGrpSpPr>
      <p:grpSpPr>
        <a:xfrm>
          <a:off x="0" y="0"/>
          <a:ext cx="0" cy="0"/>
          <a:chOff x="0" y="0"/>
          <a:chExt cx="0" cy="0"/>
        </a:xfrm>
      </p:grpSpPr>
      <p:sp>
        <p:nvSpPr>
          <p:cNvPr id="52" name="Google Shape;52;p11"/>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19886"/>
              </a:lnSpc>
              <a:spcBef>
                <a:spcPts val="0"/>
              </a:spcBef>
              <a:spcAft>
                <a:spcPts val="0"/>
              </a:spcAft>
              <a:buNone/>
            </a:pPr>
            <a:r>
              <a:rPr lang="en-US" sz="4888">
                <a:solidFill>
                  <a:srgbClr val="FFFFFF"/>
                </a:solidFill>
                <a:latin typeface="Arial"/>
                <a:ea typeface="Arial"/>
                <a:cs typeface="Arial"/>
                <a:sym typeface="Arial"/>
              </a:rPr>
              <a:t>What caused the shift?</a:t>
            </a:r>
            <a:endParaRPr sz="4888">
              <a:solidFill>
                <a:srgbClr val="FFFFFF"/>
              </a:solidFill>
              <a:latin typeface="Arial"/>
              <a:ea typeface="Arial"/>
              <a:cs typeface="Arial"/>
              <a:sym typeface="Arial"/>
            </a:endParaRPr>
          </a:p>
        </p:txBody>
      </p:sp>
      <p:pic>
        <p:nvPicPr>
          <p:cNvPr id="53" name="Google Shape;53;p11"/>
          <p:cNvPicPr preferRelativeResize="0"/>
          <p:nvPr/>
        </p:nvPicPr>
        <p:blipFill>
          <a:blip r:embed="rId4">
            <a:alphaModFix/>
          </a:blip>
          <a:stretch>
            <a:fillRect/>
          </a:stretch>
        </p:blipFill>
        <p:spPr>
          <a:xfrm>
            <a:off x="0" y="1460475"/>
            <a:ext cx="10160000" cy="5598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7" name="Shape 57"/>
        <p:cNvGrpSpPr/>
        <p:nvPr/>
      </p:nvGrpSpPr>
      <p:grpSpPr>
        <a:xfrm>
          <a:off x="0" y="0"/>
          <a:ext cx="0" cy="0"/>
          <a:chOff x="0" y="0"/>
          <a:chExt cx="0" cy="0"/>
        </a:xfrm>
      </p:grpSpPr>
      <p:sp>
        <p:nvSpPr>
          <p:cNvPr id="58" name="Google Shape;58;p12"/>
          <p:cNvSpPr txBox="1"/>
          <p:nvPr>
            <p:ph type="title"/>
          </p:nvPr>
        </p:nvSpPr>
        <p:spPr>
          <a:xfrm>
            <a:off x="271625" y="51150"/>
            <a:ext cx="9862250" cy="989875"/>
          </a:xfrm>
          <a:prstGeom prst="rect">
            <a:avLst/>
          </a:prstGeom>
          <a:noFill/>
          <a:ln>
            <a:noFill/>
          </a:ln>
        </p:spPr>
        <p:txBody>
          <a:bodyPr anchorCtr="0" anchor="ctr" bIns="38100" lIns="38100" spcFirstLastPara="1" rIns="38100" wrap="square" tIns="38100">
            <a:noAutofit/>
          </a:bodyPr>
          <a:lstStyle/>
          <a:p>
            <a:pPr indent="0" lvl="0" marL="0" marR="0" rtl="0" algn="l">
              <a:lnSpc>
                <a:spcPct val="119871"/>
              </a:lnSpc>
              <a:spcBef>
                <a:spcPts val="0"/>
              </a:spcBef>
              <a:spcAft>
                <a:spcPts val="0"/>
              </a:spcAft>
              <a:buNone/>
            </a:pPr>
            <a:r>
              <a:rPr lang="en-US" sz="4333">
                <a:solidFill>
                  <a:srgbClr val="FFFFFF"/>
                </a:solidFill>
                <a:latin typeface="Arial"/>
                <a:ea typeface="Arial"/>
                <a:cs typeface="Arial"/>
                <a:sym typeface="Arial"/>
              </a:rPr>
              <a:t>School siting issues: A generation ago</a:t>
            </a:r>
            <a:endParaRPr sz="4333">
              <a:solidFill>
                <a:srgbClr val="FFFFFF"/>
              </a:solidFill>
              <a:latin typeface="Arial"/>
              <a:ea typeface="Arial"/>
              <a:cs typeface="Arial"/>
              <a:sym typeface="Arial"/>
            </a:endParaRPr>
          </a:p>
        </p:txBody>
      </p:sp>
      <p:sp>
        <p:nvSpPr>
          <p:cNvPr id="59" name="Google Shape;59;p12"/>
          <p:cNvSpPr txBox="1"/>
          <p:nvPr>
            <p:ph idx="1" type="body"/>
          </p:nvPr>
        </p:nvSpPr>
        <p:spPr>
          <a:xfrm>
            <a:off x="610300" y="1855600"/>
            <a:ext cx="9223725" cy="2150525"/>
          </a:xfrm>
          <a:prstGeom prst="rect">
            <a:avLst/>
          </a:prstGeom>
          <a:noFill/>
          <a:ln>
            <a:noFill/>
          </a:ln>
        </p:spPr>
        <p:txBody>
          <a:bodyPr anchorCtr="0" anchor="t" bIns="38100" lIns="38100" spcFirstLastPara="1" rIns="38100" wrap="square" tIns="38100">
            <a:noAutofit/>
          </a:bodyPr>
          <a:lstStyle/>
          <a:p>
            <a:pPr indent="-248355" lvl="0" marL="381000" marR="0" rtl="0" algn="l">
              <a:lnSpc>
                <a:spcPct val="108035"/>
              </a:lnSpc>
              <a:spcBef>
                <a:spcPts val="0"/>
              </a:spcBef>
              <a:spcAft>
                <a:spcPts val="0"/>
              </a:spcAft>
              <a:buClr>
                <a:srgbClr val="000000"/>
              </a:buClr>
              <a:buSzPts val="3111"/>
              <a:buChar char="●"/>
            </a:pPr>
            <a:r>
              <a:rPr lang="en-US" sz="3111">
                <a:solidFill>
                  <a:srgbClr val="000000"/>
                </a:solidFill>
                <a:latin typeface="Arial"/>
                <a:ea typeface="Arial"/>
                <a:cs typeface="Arial"/>
                <a:sym typeface="Arial"/>
              </a:rPr>
              <a:t>Small schools</a:t>
            </a:r>
            <a:endParaRPr sz="3111">
              <a:solidFill>
                <a:srgbClr val="000000"/>
              </a:solidFill>
              <a:latin typeface="Arial"/>
              <a:ea typeface="Arial"/>
              <a:cs typeface="Arial"/>
              <a:sym typeface="Arial"/>
            </a:endParaRPr>
          </a:p>
          <a:p>
            <a:pPr indent="0" lvl="0" marL="0" marR="0" rtl="0" algn="l">
              <a:lnSpc>
                <a:spcPct val="108035"/>
              </a:lnSpc>
              <a:spcBef>
                <a:spcPts val="563"/>
              </a:spcBef>
              <a:spcAft>
                <a:spcPts val="0"/>
              </a:spcAft>
              <a:buNone/>
            </a:pPr>
            <a:r>
              <a:t/>
            </a:r>
            <a:endParaRPr sz="3111">
              <a:solidFill>
                <a:srgbClr val="000000"/>
              </a:solidFill>
              <a:latin typeface="Arial"/>
              <a:ea typeface="Arial"/>
              <a:cs typeface="Arial"/>
              <a:sym typeface="Arial"/>
            </a:endParaRPr>
          </a:p>
          <a:p>
            <a:pPr indent="-248355" lvl="0" marL="381000" marR="0" rtl="0" algn="l">
              <a:lnSpc>
                <a:spcPct val="108035"/>
              </a:lnSpc>
              <a:spcBef>
                <a:spcPts val="563"/>
              </a:spcBef>
              <a:spcAft>
                <a:spcPts val="0"/>
              </a:spcAft>
              <a:buClr>
                <a:srgbClr val="000000"/>
              </a:buClr>
              <a:buSzPts val="3111"/>
              <a:buChar char="●"/>
            </a:pPr>
            <a:r>
              <a:rPr lang="en-US" sz="3111">
                <a:solidFill>
                  <a:srgbClr val="000000"/>
                </a:solidFill>
                <a:latin typeface="Arial"/>
                <a:ea typeface="Arial"/>
                <a:cs typeface="Arial"/>
                <a:sym typeface="Arial"/>
              </a:rPr>
              <a:t>Located in community centers</a:t>
            </a:r>
            <a:endParaRPr sz="3111">
              <a:solidFill>
                <a:srgbClr val="000000"/>
              </a:solidFill>
              <a:latin typeface="Arial"/>
              <a:ea typeface="Arial"/>
              <a:cs typeface="Arial"/>
              <a:sym typeface="Arial"/>
            </a:endParaRPr>
          </a:p>
          <a:p>
            <a:pPr indent="0" lvl="0" marL="0" marR="0" rtl="0" algn="l">
              <a:lnSpc>
                <a:spcPct val="108333"/>
              </a:lnSpc>
              <a:spcBef>
                <a:spcPts val="365"/>
              </a:spcBef>
              <a:spcAft>
                <a:spcPts val="0"/>
              </a:spcAft>
              <a:buNone/>
            </a:pPr>
            <a:r>
              <a:rPr i="1" lang="en-US" sz="2000">
                <a:solidFill>
                  <a:srgbClr val="000000"/>
                </a:solidFill>
                <a:latin typeface="Arial"/>
                <a:ea typeface="Arial"/>
                <a:cs typeface="Arial"/>
                <a:sym typeface="Arial"/>
              </a:rPr>
              <a:t>(EPA, 2003)</a:t>
            </a:r>
            <a:endParaRPr i="1" sz="2000">
              <a:solidFill>
                <a:srgbClr val="000000"/>
              </a:solidFill>
              <a:latin typeface="Arial"/>
              <a:ea typeface="Arial"/>
              <a:cs typeface="Arial"/>
              <a:sym typeface="Arial"/>
            </a:endParaRPr>
          </a:p>
        </p:txBody>
      </p:sp>
      <p:pic>
        <p:nvPicPr>
          <p:cNvPr id="60" name="Google Shape;60;p12"/>
          <p:cNvPicPr preferRelativeResize="0"/>
          <p:nvPr/>
        </p:nvPicPr>
        <p:blipFill>
          <a:blip r:embed="rId4">
            <a:alphaModFix/>
          </a:blip>
          <a:stretch>
            <a:fillRect/>
          </a:stretch>
        </p:blipFill>
        <p:spPr>
          <a:xfrm>
            <a:off x="3841750" y="3587725"/>
            <a:ext cx="6318250" cy="3492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64" name="Shape 64"/>
        <p:cNvGrpSpPr/>
        <p:nvPr/>
      </p:nvGrpSpPr>
      <p:grpSpPr>
        <a:xfrm>
          <a:off x="0" y="0"/>
          <a:ext cx="0" cy="0"/>
          <a:chOff x="0" y="0"/>
          <a:chExt cx="0" cy="0"/>
        </a:xfrm>
      </p:grpSpPr>
      <p:sp>
        <p:nvSpPr>
          <p:cNvPr id="65" name="Google Shape;65;p13"/>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19886"/>
              </a:lnSpc>
              <a:spcBef>
                <a:spcPts val="0"/>
              </a:spcBef>
              <a:spcAft>
                <a:spcPts val="0"/>
              </a:spcAft>
              <a:buNone/>
            </a:pPr>
            <a:r>
              <a:rPr lang="en-US" sz="4888">
                <a:solidFill>
                  <a:srgbClr val="FFFFFF"/>
                </a:solidFill>
                <a:latin typeface="Arial"/>
                <a:ea typeface="Arial"/>
                <a:cs typeface="Arial"/>
                <a:sym typeface="Arial"/>
              </a:rPr>
              <a:t>School siting issues: Today</a:t>
            </a:r>
            <a:endParaRPr sz="4888">
              <a:solidFill>
                <a:srgbClr val="FFFFFF"/>
              </a:solidFill>
              <a:latin typeface="Arial"/>
              <a:ea typeface="Arial"/>
              <a:cs typeface="Arial"/>
              <a:sym typeface="Arial"/>
            </a:endParaRPr>
          </a:p>
        </p:txBody>
      </p:sp>
      <p:sp>
        <p:nvSpPr>
          <p:cNvPr id="66" name="Google Shape;66;p13"/>
          <p:cNvSpPr txBox="1"/>
          <p:nvPr>
            <p:ph idx="1" type="body"/>
          </p:nvPr>
        </p:nvSpPr>
        <p:spPr>
          <a:xfrm>
            <a:off x="271625" y="1490475"/>
            <a:ext cx="7542725" cy="1663700"/>
          </a:xfrm>
          <a:prstGeom prst="rect">
            <a:avLst/>
          </a:prstGeom>
          <a:noFill/>
          <a:ln>
            <a:noFill/>
          </a:ln>
        </p:spPr>
        <p:txBody>
          <a:bodyPr anchorCtr="0" anchor="t" bIns="38100" lIns="38100" spcFirstLastPara="1" rIns="38100" wrap="square" tIns="38100">
            <a:noAutofit/>
          </a:bodyPr>
          <a:lstStyle/>
          <a:p>
            <a:pPr indent="-248355" lvl="0" marL="381000" marR="0" rtl="0" algn="l">
              <a:lnSpc>
                <a:spcPct val="120089"/>
              </a:lnSpc>
              <a:spcBef>
                <a:spcPts val="0"/>
              </a:spcBef>
              <a:spcAft>
                <a:spcPts val="0"/>
              </a:spcAft>
              <a:buClr>
                <a:srgbClr val="000000"/>
              </a:buClr>
              <a:buSzPts val="3111"/>
              <a:buChar char="●"/>
            </a:pPr>
            <a:r>
              <a:rPr lang="en-US" sz="3111">
                <a:solidFill>
                  <a:srgbClr val="000000"/>
                </a:solidFill>
                <a:latin typeface="Arial"/>
                <a:ea typeface="Arial"/>
                <a:cs typeface="Arial"/>
                <a:sym typeface="Arial"/>
              </a:rPr>
              <a:t>Mega-schools</a:t>
            </a:r>
            <a:endParaRPr sz="3111">
              <a:solidFill>
                <a:srgbClr val="000000"/>
              </a:solidFill>
              <a:latin typeface="Arial"/>
              <a:ea typeface="Arial"/>
              <a:cs typeface="Arial"/>
              <a:sym typeface="Arial"/>
            </a:endParaRPr>
          </a:p>
          <a:p>
            <a:pPr indent="-248355" lvl="0" marL="381000" marR="0" rtl="0" algn="l">
              <a:lnSpc>
                <a:spcPct val="120089"/>
              </a:lnSpc>
              <a:spcBef>
                <a:spcPts val="0"/>
              </a:spcBef>
              <a:spcAft>
                <a:spcPts val="0"/>
              </a:spcAft>
              <a:buClr>
                <a:srgbClr val="000000"/>
              </a:buClr>
              <a:buSzPts val="3111"/>
              <a:buChar char="●"/>
            </a:pPr>
            <a:r>
              <a:rPr lang="en-US" sz="3111">
                <a:solidFill>
                  <a:srgbClr val="000000"/>
                </a:solidFill>
                <a:latin typeface="Arial"/>
                <a:ea typeface="Arial"/>
                <a:cs typeface="Arial"/>
                <a:sym typeface="Arial"/>
              </a:rPr>
              <a:t>Built on edges of towns and cities</a:t>
            </a:r>
            <a:endParaRPr sz="3111">
              <a:solidFill>
                <a:srgbClr val="000000"/>
              </a:solidFill>
              <a:latin typeface="Arial"/>
              <a:ea typeface="Arial"/>
              <a:cs typeface="Arial"/>
              <a:sym typeface="Arial"/>
            </a:endParaRPr>
          </a:p>
        </p:txBody>
      </p:sp>
      <p:pic>
        <p:nvPicPr>
          <p:cNvPr id="67" name="Google Shape;67;p13"/>
          <p:cNvPicPr preferRelativeResize="0"/>
          <p:nvPr/>
        </p:nvPicPr>
        <p:blipFill>
          <a:blip r:embed="rId4">
            <a:alphaModFix/>
          </a:blip>
          <a:stretch>
            <a:fillRect/>
          </a:stretch>
        </p:blipFill>
        <p:spPr>
          <a:xfrm>
            <a:off x="0" y="2688150"/>
            <a:ext cx="10160000" cy="3513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71" name="Shape 71"/>
        <p:cNvGrpSpPr/>
        <p:nvPr/>
      </p:nvGrpSpPr>
      <p:grpSpPr>
        <a:xfrm>
          <a:off x="0" y="0"/>
          <a:ext cx="0" cy="0"/>
          <a:chOff x="0" y="0"/>
          <a:chExt cx="0" cy="0"/>
        </a:xfrm>
      </p:grpSpPr>
      <p:sp>
        <p:nvSpPr>
          <p:cNvPr id="72" name="Google Shape;72;p14"/>
          <p:cNvSpPr txBox="1"/>
          <p:nvPr>
            <p:ph type="title"/>
          </p:nvPr>
        </p:nvSpPr>
        <p:spPr>
          <a:xfrm>
            <a:off x="356300" y="51150"/>
            <a:ext cx="9015575" cy="1479783"/>
          </a:xfrm>
          <a:prstGeom prst="rect">
            <a:avLst/>
          </a:prstGeom>
          <a:noFill/>
          <a:ln>
            <a:noFill/>
          </a:ln>
        </p:spPr>
        <p:txBody>
          <a:bodyPr anchorCtr="0" anchor="ctr" bIns="38100" lIns="38100" spcFirstLastPara="1" rIns="38100" wrap="square" tIns="38100">
            <a:noAutofit/>
          </a:bodyPr>
          <a:lstStyle/>
          <a:p>
            <a:pPr indent="0" lvl="0" marL="0" marR="0" rtl="0" algn="l">
              <a:lnSpc>
                <a:spcPct val="120138"/>
              </a:lnSpc>
              <a:spcBef>
                <a:spcPts val="0"/>
              </a:spcBef>
              <a:spcAft>
                <a:spcPts val="0"/>
              </a:spcAft>
              <a:buNone/>
            </a:pPr>
            <a:r>
              <a:rPr lang="en-US" sz="4000">
                <a:solidFill>
                  <a:srgbClr val="FFFFFF"/>
                </a:solidFill>
                <a:latin typeface="Arial"/>
                <a:ea typeface="Arial"/>
                <a:cs typeface="Arial"/>
                <a:sym typeface="Arial"/>
              </a:rPr>
              <a:t>School consolidation has lengthened the trip between home and school</a:t>
            </a:r>
            <a:endParaRPr sz="4000">
              <a:solidFill>
                <a:srgbClr val="FFFFFF"/>
              </a:solidFill>
              <a:latin typeface="Arial"/>
              <a:ea typeface="Arial"/>
              <a:cs typeface="Arial"/>
              <a:sym typeface="Arial"/>
            </a:endParaRPr>
          </a:p>
        </p:txBody>
      </p:sp>
      <p:pic>
        <p:nvPicPr>
          <p:cNvPr id="73" name="Google Shape;73;p14"/>
          <p:cNvPicPr preferRelativeResize="0"/>
          <p:nvPr/>
        </p:nvPicPr>
        <p:blipFill>
          <a:blip r:embed="rId4">
            <a:alphaModFix/>
          </a:blip>
          <a:stretch>
            <a:fillRect/>
          </a:stretch>
        </p:blipFill>
        <p:spPr>
          <a:xfrm>
            <a:off x="0" y="1460475"/>
            <a:ext cx="10160000" cy="5662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77" name="Shape 77"/>
        <p:cNvGrpSpPr/>
        <p:nvPr/>
      </p:nvGrpSpPr>
      <p:grpSpPr>
        <a:xfrm>
          <a:off x="0" y="0"/>
          <a:ext cx="0" cy="0"/>
          <a:chOff x="0" y="0"/>
          <a:chExt cx="0" cy="0"/>
        </a:xfrm>
      </p:grpSpPr>
      <p:sp>
        <p:nvSpPr>
          <p:cNvPr id="78" name="Google Shape;78;p15"/>
          <p:cNvSpPr txBox="1"/>
          <p:nvPr>
            <p:ph type="title"/>
          </p:nvPr>
        </p:nvSpPr>
        <p:spPr>
          <a:xfrm>
            <a:off x="271625" y="51150"/>
            <a:ext cx="9354250" cy="1413225"/>
          </a:xfrm>
          <a:prstGeom prst="rect">
            <a:avLst/>
          </a:prstGeom>
          <a:noFill/>
          <a:ln>
            <a:noFill/>
          </a:ln>
        </p:spPr>
        <p:txBody>
          <a:bodyPr anchorCtr="0" anchor="ctr" bIns="38100" lIns="38100" spcFirstLastPara="1" rIns="38100" wrap="square" tIns="38100">
            <a:noAutofit/>
          </a:bodyPr>
          <a:lstStyle/>
          <a:p>
            <a:pPr indent="0" lvl="0" marL="0" marR="0" rtl="0" algn="l">
              <a:lnSpc>
                <a:spcPct val="119886"/>
              </a:lnSpc>
              <a:spcBef>
                <a:spcPts val="0"/>
              </a:spcBef>
              <a:spcAft>
                <a:spcPts val="0"/>
              </a:spcAft>
              <a:buNone/>
            </a:pPr>
            <a:r>
              <a:rPr lang="en-US" sz="4888">
                <a:solidFill>
                  <a:srgbClr val="FFFFFF"/>
                </a:solidFill>
                <a:latin typeface="Arial"/>
                <a:ea typeface="Arial"/>
                <a:cs typeface="Arial"/>
                <a:sym typeface="Arial"/>
              </a:rPr>
              <a:t>It’s not just distance</a:t>
            </a:r>
            <a:endParaRPr sz="4888">
              <a:solidFill>
                <a:srgbClr val="FFFFFF"/>
              </a:solidFill>
              <a:latin typeface="Arial"/>
              <a:ea typeface="Arial"/>
              <a:cs typeface="Arial"/>
              <a:sym typeface="Arial"/>
            </a:endParaRPr>
          </a:p>
        </p:txBody>
      </p:sp>
      <p:sp>
        <p:nvSpPr>
          <p:cNvPr id="79" name="Google Shape;79;p15"/>
          <p:cNvSpPr txBox="1"/>
          <p:nvPr>
            <p:ph idx="1" type="body"/>
          </p:nvPr>
        </p:nvSpPr>
        <p:spPr>
          <a:xfrm>
            <a:off x="-109350" y="1490475"/>
            <a:ext cx="4002600" cy="5341400"/>
          </a:xfrm>
          <a:prstGeom prst="rect">
            <a:avLst/>
          </a:prstGeom>
          <a:noFill/>
          <a:ln>
            <a:noFill/>
          </a:ln>
        </p:spPr>
        <p:txBody>
          <a:bodyPr anchorCtr="0" anchor="t" bIns="38100" lIns="38100" spcFirstLastPara="1" rIns="38100" wrap="square" tIns="38100">
            <a:noAutofit/>
          </a:bodyPr>
          <a:lstStyle/>
          <a:p>
            <a:pPr indent="0" lvl="0" marL="0" marR="0" rtl="0" algn="l">
              <a:lnSpc>
                <a:spcPct val="120089"/>
              </a:lnSpc>
              <a:spcBef>
                <a:spcPts val="0"/>
              </a:spcBef>
              <a:spcAft>
                <a:spcPts val="0"/>
              </a:spcAft>
              <a:buNone/>
            </a:pPr>
            <a:r>
              <a:rPr lang="en-US" sz="3111">
                <a:solidFill>
                  <a:srgbClr val="000000"/>
                </a:solidFill>
                <a:latin typeface="Arial"/>
                <a:ea typeface="Arial"/>
                <a:cs typeface="Arial"/>
                <a:sym typeface="Arial"/>
              </a:rPr>
              <a:t>Students who live within 1 mile and walk or bike: </a:t>
            </a:r>
            <a:endParaRPr sz="3111">
              <a:solidFill>
                <a:srgbClr val="000000"/>
              </a:solidFill>
              <a:latin typeface="Arial"/>
              <a:ea typeface="Arial"/>
              <a:cs typeface="Arial"/>
              <a:sym typeface="Arial"/>
            </a:endParaRPr>
          </a:p>
          <a:p>
            <a:pPr indent="0" lvl="0" marL="0" marR="0" rtl="0" algn="l">
              <a:lnSpc>
                <a:spcPct val="120089"/>
              </a:lnSpc>
              <a:spcBef>
                <a:spcPts val="563"/>
              </a:spcBef>
              <a:spcAft>
                <a:spcPts val="0"/>
              </a:spcAft>
              <a:buNone/>
            </a:pPr>
            <a:r>
              <a:t/>
            </a:r>
            <a:endParaRPr sz="3111">
              <a:solidFill>
                <a:srgbClr val="000000"/>
              </a:solidFill>
              <a:latin typeface="Arial"/>
              <a:ea typeface="Arial"/>
              <a:cs typeface="Arial"/>
              <a:sym typeface="Arial"/>
            </a:endParaRPr>
          </a:p>
          <a:p>
            <a:pPr indent="0" lvl="0" marL="0" marR="0" rtl="0" algn="l">
              <a:lnSpc>
                <a:spcPct val="120089"/>
              </a:lnSpc>
              <a:spcBef>
                <a:spcPts val="563"/>
              </a:spcBef>
              <a:spcAft>
                <a:spcPts val="0"/>
              </a:spcAft>
              <a:buNone/>
            </a:pPr>
            <a:r>
              <a:rPr lang="en-US" sz="3111">
                <a:solidFill>
                  <a:srgbClr val="000000"/>
                </a:solidFill>
                <a:latin typeface="Arial"/>
                <a:ea typeface="Arial"/>
                <a:cs typeface="Arial"/>
                <a:sym typeface="Arial"/>
              </a:rPr>
              <a:t>2001: 63% </a:t>
            </a:r>
            <a:endParaRPr sz="3111">
              <a:solidFill>
                <a:srgbClr val="000000"/>
              </a:solidFill>
              <a:latin typeface="Arial"/>
              <a:ea typeface="Arial"/>
              <a:cs typeface="Arial"/>
              <a:sym typeface="Arial"/>
            </a:endParaRPr>
          </a:p>
          <a:p>
            <a:pPr indent="0" lvl="0" marL="0" marR="0" rtl="0" algn="l">
              <a:lnSpc>
                <a:spcPct val="120089"/>
              </a:lnSpc>
              <a:spcBef>
                <a:spcPts val="563"/>
              </a:spcBef>
              <a:spcAft>
                <a:spcPts val="0"/>
              </a:spcAft>
              <a:buNone/>
            </a:pPr>
            <a:r>
              <a:rPr lang="en-US" sz="3111">
                <a:solidFill>
                  <a:srgbClr val="000000"/>
                </a:solidFill>
                <a:latin typeface="Arial"/>
                <a:ea typeface="Arial"/>
                <a:cs typeface="Arial"/>
                <a:sym typeface="Arial"/>
              </a:rPr>
              <a:t>1969: 87%</a:t>
            </a:r>
            <a:endParaRPr sz="3111">
              <a:solidFill>
                <a:srgbClr val="000000"/>
              </a:solidFill>
              <a:latin typeface="Arial"/>
              <a:ea typeface="Arial"/>
              <a:cs typeface="Arial"/>
              <a:sym typeface="Arial"/>
            </a:endParaRPr>
          </a:p>
          <a:p>
            <a:pPr indent="0" lvl="0" marL="0" marR="0" rtl="0" algn="l">
              <a:lnSpc>
                <a:spcPct val="120138"/>
              </a:lnSpc>
              <a:spcBef>
                <a:spcPts val="365"/>
              </a:spcBef>
              <a:spcAft>
                <a:spcPts val="0"/>
              </a:spcAft>
              <a:buNone/>
            </a:pPr>
            <a:r>
              <a:rPr i="1" lang="en-US" sz="2000">
                <a:solidFill>
                  <a:srgbClr val="000000"/>
                </a:solidFill>
                <a:latin typeface="Arial"/>
                <a:ea typeface="Arial"/>
                <a:cs typeface="Arial"/>
                <a:sym typeface="Arial"/>
              </a:rPr>
              <a:t>(CDC, 2005)</a:t>
            </a:r>
            <a:endParaRPr i="1" sz="2000">
              <a:solidFill>
                <a:srgbClr val="000000"/>
              </a:solidFill>
              <a:latin typeface="Arial"/>
              <a:ea typeface="Arial"/>
              <a:cs typeface="Arial"/>
              <a:sym typeface="Arial"/>
            </a:endParaRPr>
          </a:p>
          <a:p>
            <a:pPr indent="0" lvl="0" marL="0" marR="0" rtl="0" algn="l">
              <a:lnSpc>
                <a:spcPct val="120138"/>
              </a:lnSpc>
              <a:spcBef>
                <a:spcPts val="365"/>
              </a:spcBef>
              <a:spcAft>
                <a:spcPts val="0"/>
              </a:spcAft>
              <a:buNone/>
            </a:pPr>
            <a:r>
              <a:t/>
            </a:r>
            <a:endParaRPr i="1" sz="2000">
              <a:solidFill>
                <a:srgbClr val="000000"/>
              </a:solidFill>
              <a:latin typeface="Arial"/>
              <a:ea typeface="Arial"/>
              <a:cs typeface="Arial"/>
              <a:sym typeface="Arial"/>
            </a:endParaRPr>
          </a:p>
        </p:txBody>
      </p:sp>
      <p:pic>
        <p:nvPicPr>
          <p:cNvPr id="80" name="Google Shape;80;p15"/>
          <p:cNvPicPr preferRelativeResize="0"/>
          <p:nvPr/>
        </p:nvPicPr>
        <p:blipFill>
          <a:blip r:embed="rId4">
            <a:alphaModFix/>
          </a:blip>
          <a:stretch>
            <a:fillRect/>
          </a:stretch>
        </p:blipFill>
        <p:spPr>
          <a:xfrm>
            <a:off x="3989900" y="1481650"/>
            <a:ext cx="6170075" cy="5662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a:themeElements>
    <a:clrScheme name="blank">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