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7620000" cx="10160000"/>
  <p:notesSz cx="7620000" cy="10160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62000" y="4826000"/>
            <a:ext cx="6096000" cy="45720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 name="Shape 19"/>
        <p:cNvGrpSpPr/>
        <p:nvPr/>
      </p:nvGrpSpPr>
      <p:grpSpPr>
        <a:xfrm>
          <a:off x="0" y="0"/>
          <a:ext cx="0" cy="0"/>
          <a:chOff x="0" y="0"/>
          <a:chExt cx="0" cy="0"/>
        </a:xfrm>
      </p:grpSpPr>
      <p:sp>
        <p:nvSpPr>
          <p:cNvPr id="20" name="Google Shape;20;i0: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21" name="Google Shape;21;i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Lesson #: </a:t>
            </a:r>
            <a:r>
              <a:rPr lang="en-US" sz="1466">
                <a:solidFill>
                  <a:srgbClr val="000000"/>
                </a:solidFill>
                <a:latin typeface="Arial"/>
                <a:ea typeface="Arial"/>
                <a:cs typeface="Arial"/>
                <a:sym typeface="Arial"/>
              </a:rPr>
              <a:t>20</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Lesson Title: </a:t>
            </a:r>
            <a:r>
              <a:rPr lang="en-US" sz="1466">
                <a:solidFill>
                  <a:srgbClr val="000000"/>
                </a:solidFill>
                <a:latin typeface="Arial"/>
                <a:ea typeface="Arial"/>
                <a:cs typeface="Arial"/>
                <a:sym typeface="Arial"/>
              </a:rPr>
              <a:t>Traffic Calming</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Learning Objectives: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Upon completion of this lesson, students will be able to:</a:t>
            </a:r>
            <a:endParaRPr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Cite the goals and objectives of traffic calming.</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Describe the issues related to traffic calming.</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List several types of traffic calming devices, along with some of the advantages and disadvantages associated with each.</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Preinstruction:</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Ask the class to present the results of their search to locate a local example of traffic calming. Ask them to report on the details they collected about the device (e.g., a dimensioned sketch) and give their critique of the device’s effectiveness.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Student Participation:</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Use one of the activities provided in the Student’s Guide.</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Followup:</a:t>
            </a:r>
            <a:endParaRPr b="1" sz="1466">
              <a:solidFill>
                <a:srgbClr val="000000"/>
              </a:solidFill>
              <a:latin typeface="Arial"/>
              <a:ea typeface="Arial"/>
              <a:cs typeface="Arial"/>
              <a:sym typeface="Arial"/>
            </a:endParaRPr>
          </a:p>
          <a:p>
            <a:pPr indent="-220133" lvl="0" marL="381000" marR="0" rtl="0" algn="l">
              <a:lnSpc>
                <a:spcPct val="112500"/>
              </a:lnSpc>
              <a:spcBef>
                <a:spcPts val="333"/>
              </a:spcBef>
              <a:spcAft>
                <a:spcPts val="0"/>
              </a:spcAft>
              <a:buClr>
                <a:srgbClr val="000000"/>
              </a:buClr>
              <a:buSzPts val="2667"/>
              <a:buChar char="●"/>
            </a:pPr>
            <a:r>
              <a:rPr lang="en-US" sz="1466">
                <a:solidFill>
                  <a:srgbClr val="000000"/>
                </a:solidFill>
                <a:latin typeface="Arial"/>
                <a:ea typeface="Arial"/>
                <a:cs typeface="Arial"/>
                <a:sym typeface="Arial"/>
              </a:rPr>
              <a:t>Assign reading for lesson 21.</a:t>
            </a:r>
            <a:endParaRPr sz="1466">
              <a:solidFill>
                <a:srgbClr val="000000"/>
              </a:solidFill>
              <a:latin typeface="Arial"/>
              <a:ea typeface="Arial"/>
              <a:cs typeface="Arial"/>
              <a:sym typeface="Arial"/>
            </a:endParaRPr>
          </a:p>
          <a:p>
            <a:pPr indent="-220133" lvl="0" marL="381000" marR="0" rtl="0" algn="l">
              <a:lnSpc>
                <a:spcPct val="112500"/>
              </a:lnSpc>
              <a:spcBef>
                <a:spcPts val="0"/>
              </a:spcBef>
              <a:spcAft>
                <a:spcPts val="0"/>
              </a:spcAft>
              <a:buClr>
                <a:srgbClr val="000000"/>
              </a:buClr>
              <a:buSzPts val="2667"/>
              <a:buChar char="●"/>
            </a:pPr>
            <a:r>
              <a:rPr lang="en-US" sz="1466">
                <a:solidFill>
                  <a:srgbClr val="000000"/>
                </a:solidFill>
                <a:latin typeface="Arial"/>
                <a:ea typeface="Arial"/>
                <a:cs typeface="Arial"/>
                <a:sym typeface="Arial"/>
              </a:rPr>
              <a:t>Have the students review and critique the latest version of the </a:t>
            </a:r>
            <a:r>
              <a:rPr i="1" lang="en-US" sz="1466">
                <a:solidFill>
                  <a:srgbClr val="000000"/>
                </a:solidFill>
                <a:latin typeface="Arial"/>
                <a:ea typeface="Arial"/>
                <a:cs typeface="Arial"/>
                <a:sym typeface="Arial"/>
              </a:rPr>
              <a:t>Manual on Uniform Traffic Control Devices</a:t>
            </a:r>
            <a:r>
              <a:rPr lang="en-US" sz="1466">
                <a:solidFill>
                  <a:srgbClr val="000000"/>
                </a:solidFill>
                <a:latin typeface="Arial"/>
                <a:ea typeface="Arial"/>
                <a:cs typeface="Arial"/>
                <a:sym typeface="Arial"/>
              </a:rPr>
              <a:t> (</a:t>
            </a:r>
            <a:r>
              <a:rPr i="1" lang="en-US" sz="1466">
                <a:solidFill>
                  <a:srgbClr val="000000"/>
                </a:solidFill>
                <a:latin typeface="Arial"/>
                <a:ea typeface="Arial"/>
                <a:cs typeface="Arial"/>
                <a:sym typeface="Arial"/>
              </a:rPr>
              <a:t>MUTCD</a:t>
            </a:r>
            <a:r>
              <a:rPr lang="en-US" sz="1466">
                <a:solidFill>
                  <a:srgbClr val="000000"/>
                </a:solidFill>
                <a:latin typeface="Arial"/>
                <a:ea typeface="Arial"/>
                <a:cs typeface="Arial"/>
                <a:sym typeface="Arial"/>
              </a:rPr>
              <a:t>) as it relates to accommodating pedestrians and bicyclists in work areas.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b="1" lang="en-US" sz="1466">
                <a:solidFill>
                  <a:srgbClr val="000000"/>
                </a:solidFill>
                <a:latin typeface="Arial"/>
                <a:ea typeface="Arial"/>
                <a:cs typeface="Arial"/>
                <a:sym typeface="Arial"/>
              </a:rPr>
              <a:t>Session Time: </a:t>
            </a:r>
            <a:r>
              <a:rPr lang="en-US" sz="1466">
                <a:solidFill>
                  <a:srgbClr val="000000"/>
                </a:solidFill>
                <a:latin typeface="Arial"/>
                <a:ea typeface="Arial"/>
                <a:cs typeface="Arial"/>
                <a:sym typeface="Arial"/>
              </a:rPr>
              <a:t>45–60 minutes</a:t>
            </a:r>
            <a:endParaRPr sz="1466">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i65: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86" name="Google Shape;86;i6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These devices employ several traffic calming techniques to achieve the desired effect.</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2 minutes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Go into detail about these lesser-known, less defined devices and how they have emerged (refer to the lesson for more information).</a:t>
            </a:r>
            <a:endParaRPr sz="1466">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i72: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93" name="Google Shape;93;i7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Summarize the lesson and discuss any questions or issues with students.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a:t>
            </a:r>
            <a:r>
              <a:rPr lang="en-US" sz="1466">
                <a:solidFill>
                  <a:srgbClr val="000000"/>
                </a:solidFill>
                <a:latin typeface="Arial"/>
                <a:ea typeface="Arial"/>
                <a:cs typeface="Arial"/>
                <a:sym typeface="Arial"/>
              </a:rPr>
              <a:t> 3–5 minutes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Summarize the lesson and discuss any questions or issues with students.</a:t>
            </a:r>
            <a:endParaRPr sz="1466">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 name="Shape 28"/>
        <p:cNvGrpSpPr/>
        <p:nvPr/>
      </p:nvGrpSpPr>
      <p:grpSpPr>
        <a:xfrm>
          <a:off x="0" y="0"/>
          <a:ext cx="0" cy="0"/>
          <a:chOff x="0" y="0"/>
          <a:chExt cx="0" cy="0"/>
        </a:xfrm>
      </p:grpSpPr>
      <p:sp>
        <p:nvSpPr>
          <p:cNvPr id="29" name="Google Shape;29;i9: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30" name="Google Shape;30;i9: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Provide the students with an overview of the lesson.</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a:t>
            </a:r>
            <a:r>
              <a:rPr lang="en-US" sz="1466">
                <a:solidFill>
                  <a:srgbClr val="000000"/>
                </a:solidFill>
                <a:latin typeface="Arial"/>
                <a:ea typeface="Arial"/>
                <a:cs typeface="Arial"/>
                <a:sym typeface="Arial"/>
              </a:rPr>
              <a:t> 1 minute</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This slide is optional.</a:t>
            </a:r>
            <a:endParaRPr sz="1466">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 name="Shape 35"/>
        <p:cNvGrpSpPr/>
        <p:nvPr/>
      </p:nvGrpSpPr>
      <p:grpSpPr>
        <a:xfrm>
          <a:off x="0" y="0"/>
          <a:ext cx="0" cy="0"/>
          <a:chOff x="0" y="0"/>
          <a:chExt cx="0" cy="0"/>
        </a:xfrm>
      </p:grpSpPr>
      <p:sp>
        <p:nvSpPr>
          <p:cNvPr id="36" name="Google Shape;36;i16: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37" name="Google Shape;37;i16: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Areas that are candidates for traffic calming may be suffering from a larger source of traffic congestion. Be sure to treat the disease, not the symptom, by examining the full context of the traffic situation.</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3 minutes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Traffic-calming devices are used to control cut-through traffic and vehicles traveling at higher than desired speeds (typically through neighborhoods).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Before traffic-calming measures are implemented, you should determine the source of the cut-through and/or speeding problem. Can that problem be fixed? Typically, the cut-through traffic is a result of a backup on an arterial street. People do not want to be delayed, and they like a sense of movement, so they will turn off the main route and try to cut through a neighborhood to save time. Sometimes that means speeding to make up time due to a longer route or delay already incurred due to congestion. (See the figure on the next slide.)</a:t>
            </a:r>
            <a:endParaRPr sz="1466">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 name="Shape 42"/>
        <p:cNvGrpSpPr/>
        <p:nvPr/>
      </p:nvGrpSpPr>
      <p:grpSpPr>
        <a:xfrm>
          <a:off x="0" y="0"/>
          <a:ext cx="0" cy="0"/>
          <a:chOff x="0" y="0"/>
          <a:chExt cx="0" cy="0"/>
        </a:xfrm>
      </p:grpSpPr>
      <p:sp>
        <p:nvSpPr>
          <p:cNvPr id="43" name="Google Shape;43;i23: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44" name="Google Shape;44;i23: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This is a continuation of the previous slide with a visual example.</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3 minutes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This figure shows an example of an area that is requesting traffic calming devices due to high volumes of fast-moving cut-through traffic. Shown within a greater context, it is clear that if traffic calming treatments were implemented, they would be treating a result of a problem but would not be addressing the true source of it.</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To resolve this issue, look to major arterials surrounding the troubled area. Check the delay at signals, check signal timing efficiency, determine if adding turn bays or lanes of traffic would help, etc. Typically, the source of the problem is not difficult to find; the trouble lies in developing a good solution. Sometimes, when a community requests a traffic calming device, they already have a preset agenda and no other solution will be acceptable.</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Be proactive. All the traffic calming in the world will not solve the problems of poor planning and design. Good access management policies and zoning reduce a lot of the cut-through and speeding problems in neighborhoods. Allowing developers to build residential areas on major thoroughfares is a recipe for disaster. Establishing multiple viable routes and/or a grid network of arterials with efficient signal timing will solve many of the problems and remove the need to install any traffic-calming devices.</a:t>
            </a:r>
            <a:endParaRPr sz="1466">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i30: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51" name="Google Shape;51;i3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These are the primary goals of traffic calming.</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3 minutes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r>
              <a:rPr lang="en-US" sz="1466">
                <a:solidFill>
                  <a:srgbClr val="000000"/>
                </a:solidFill>
                <a:latin typeface="Arial"/>
                <a:ea typeface="Arial"/>
                <a:cs typeface="Arial"/>
                <a:sym typeface="Arial"/>
              </a:rPr>
              <a:t>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Once it is determined that some sort of traffic calming device is needed, the above effects can be the result. Some of the techniques are used in the initial planning and design. However, a secondary goal of traffic calming is to provide adequate mobility on the main route. By slowing speeds, one result is that many cut-through vehicles are deferred to other primary routes. A typical result is a less-congested roadway that is more friendly to pedestrians and bicycles, providing a balance for various transportation modes. The slower traffic moves, the greater the perception of safety for pedestrians, and the greater the public activity on the street. This typically leads to lower crime and an improved feel of the street.</a:t>
            </a:r>
            <a:endParaRPr sz="1466">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i37: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58" name="Google Shape;58;i3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Traffic calming has several goals, chief among them being to slow vehicle speeds and improve safety along and adjacent to the roadway.</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 minute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lang="en-US" sz="1466">
                <a:solidFill>
                  <a:srgbClr val="000000"/>
                </a:solidFill>
                <a:latin typeface="Arial"/>
                <a:ea typeface="Arial"/>
                <a:cs typeface="Arial"/>
                <a:sym typeface="Arial"/>
              </a:rPr>
              <a:t>See section 20.2 of the Federal Highway Administration University Course on Bicycle and Pedestrian Transportation Student Workbook (Student Workbook) for additional details of these objectives.</a:t>
            </a:r>
            <a:endParaRPr sz="1466">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i44: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65" name="Google Shape;65;i4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Here are some important issues that must be addressed when planning for traffic calming.</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3–5 minutes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Many issues with traffic calming are unfounded. Others are addressed below:</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i="1" lang="en-US" sz="1466">
                <a:solidFill>
                  <a:srgbClr val="000000"/>
                </a:solidFill>
                <a:latin typeface="Arial"/>
                <a:ea typeface="Arial"/>
                <a:cs typeface="Arial"/>
                <a:sym typeface="Arial"/>
              </a:rPr>
              <a:t>Safety: </a:t>
            </a:r>
            <a:r>
              <a:rPr lang="en-US" sz="1466">
                <a:solidFill>
                  <a:srgbClr val="000000"/>
                </a:solidFill>
                <a:latin typeface="Arial"/>
                <a:ea typeface="Arial"/>
                <a:cs typeface="Arial"/>
                <a:sym typeface="Arial"/>
              </a:rPr>
              <a:t>See table 20-1 for a discussion of these problems; good educational programs and vigilance in planning will help assure safety.</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i="1" lang="en-US" sz="1466">
                <a:solidFill>
                  <a:srgbClr val="000000"/>
                </a:solidFill>
                <a:latin typeface="Arial"/>
                <a:ea typeface="Arial"/>
                <a:cs typeface="Arial"/>
                <a:sym typeface="Arial"/>
              </a:rPr>
              <a:t>Traffic Operations: </a:t>
            </a:r>
            <a:r>
              <a:rPr lang="en-US" sz="1466">
                <a:solidFill>
                  <a:srgbClr val="000000"/>
                </a:solidFill>
                <a:latin typeface="Arial"/>
                <a:ea typeface="Arial"/>
                <a:cs typeface="Arial"/>
                <a:sym typeface="Arial"/>
              </a:rPr>
              <a:t>Planning and developing a network so that the vehicles travel on the roads that you want them to is the key. As long as it is the quickest and most direct route, then drivers will use it. Otherwise, like water, they will seek the path of least resistance.</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i="1" lang="en-US" sz="1466">
                <a:solidFill>
                  <a:srgbClr val="000000"/>
                </a:solidFill>
                <a:latin typeface="Arial"/>
                <a:ea typeface="Arial"/>
                <a:cs typeface="Arial"/>
                <a:sym typeface="Arial"/>
              </a:rPr>
              <a:t>Design Standards:</a:t>
            </a:r>
            <a:r>
              <a:rPr lang="en-US" sz="1466">
                <a:solidFill>
                  <a:srgbClr val="000000"/>
                </a:solidFill>
                <a:latin typeface="Arial"/>
                <a:ea typeface="Arial"/>
                <a:cs typeface="Arial"/>
                <a:sym typeface="Arial"/>
              </a:rPr>
              <a:t> Although design standards are an issue, not all the devices will work in all places. Driving populations are different in different areas; thus, the same devices will have not always have the same effects.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i="1" lang="en-US" sz="1466">
                <a:solidFill>
                  <a:srgbClr val="000000"/>
                </a:solidFill>
                <a:latin typeface="Arial"/>
                <a:ea typeface="Arial"/>
                <a:cs typeface="Arial"/>
                <a:sym typeface="Arial"/>
              </a:rPr>
              <a:t>Liability:</a:t>
            </a:r>
            <a:r>
              <a:rPr lang="en-US" sz="1466">
                <a:solidFill>
                  <a:srgbClr val="000000"/>
                </a:solidFill>
                <a:latin typeface="Arial"/>
                <a:ea typeface="Arial"/>
                <a:cs typeface="Arial"/>
                <a:sym typeface="Arial"/>
              </a:rPr>
              <a:t> See table 20-1.</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i="1" lang="en-US" sz="1466">
                <a:solidFill>
                  <a:srgbClr val="000000"/>
                </a:solidFill>
                <a:latin typeface="Arial"/>
                <a:ea typeface="Arial"/>
                <a:cs typeface="Arial"/>
                <a:sym typeface="Arial"/>
              </a:rPr>
              <a:t>EMS Access: </a:t>
            </a:r>
            <a:r>
              <a:rPr lang="en-US" sz="1466">
                <a:solidFill>
                  <a:srgbClr val="000000"/>
                </a:solidFill>
                <a:latin typeface="Arial"/>
                <a:ea typeface="Arial"/>
                <a:cs typeface="Arial"/>
                <a:sym typeface="Arial"/>
              </a:rPr>
              <a:t>Regarding warrants and criteria for installation, primary access routes may not be eligible for certain types of devices.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rPr i="1" lang="en-US" sz="1466">
                <a:solidFill>
                  <a:srgbClr val="000000"/>
                </a:solidFill>
                <a:latin typeface="Arial"/>
                <a:ea typeface="Arial"/>
                <a:cs typeface="Arial"/>
                <a:sym typeface="Arial"/>
              </a:rPr>
              <a:t>Bicycle Impacts: </a:t>
            </a:r>
            <a:r>
              <a:rPr lang="en-US" sz="1466">
                <a:solidFill>
                  <a:srgbClr val="000000"/>
                </a:solidFill>
                <a:latin typeface="Arial"/>
                <a:ea typeface="Arial"/>
                <a:cs typeface="Arial"/>
                <a:sym typeface="Arial"/>
              </a:rPr>
              <a:t>Most concerns can be accommodated if bicycles are considered in the initial design criteria.</a:t>
            </a:r>
            <a:endParaRPr sz="1466">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i51: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72" name="Google Shape;72;i5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The figure in this slide shows an integrated plan of many traffic calming devices.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5 minutes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Go through the different types of traffic calming devices in this diagram. Refer to the lesson for further examples and illustrations of real-life applications.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t/>
            </a:r>
            <a:endParaRPr sz="1466">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i58: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79" name="Google Shape;79;i58: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marR="0" rtl="0" algn="l">
              <a:lnSpc>
                <a:spcPct val="112500"/>
              </a:lnSpc>
              <a:spcBef>
                <a:spcPts val="0"/>
              </a:spcBef>
              <a:spcAft>
                <a:spcPts val="0"/>
              </a:spcAft>
              <a:buNone/>
            </a:pPr>
            <a:r>
              <a:rPr b="1" lang="en-US" sz="1466">
                <a:solidFill>
                  <a:srgbClr val="000000"/>
                </a:solidFill>
                <a:latin typeface="Arial"/>
                <a:ea typeface="Arial"/>
                <a:cs typeface="Arial"/>
                <a:sym typeface="Arial"/>
              </a:rPr>
              <a:t>Key Message:</a:t>
            </a:r>
            <a:r>
              <a:rPr lang="en-US" sz="1466">
                <a:solidFill>
                  <a:srgbClr val="000000"/>
                </a:solidFill>
                <a:latin typeface="Arial"/>
                <a:ea typeface="Arial"/>
                <a:cs typeface="Arial"/>
                <a:sym typeface="Arial"/>
              </a:rPr>
              <a:t> Listed are examples of traffic calming devices.</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Est. Presentation Time: </a:t>
            </a:r>
            <a:r>
              <a:rPr lang="en-US" sz="1466">
                <a:solidFill>
                  <a:srgbClr val="000000"/>
                </a:solidFill>
                <a:latin typeface="Arial"/>
                <a:ea typeface="Arial"/>
                <a:cs typeface="Arial"/>
                <a:sym typeface="Arial"/>
              </a:rPr>
              <a:t>1 minute </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b="1" lang="en-US" sz="1466">
                <a:solidFill>
                  <a:srgbClr val="000000"/>
                </a:solidFill>
                <a:latin typeface="Arial"/>
                <a:ea typeface="Arial"/>
                <a:cs typeface="Arial"/>
                <a:sym typeface="Arial"/>
              </a:rPr>
              <a:t>Suggested Comments:</a:t>
            </a:r>
            <a:endParaRPr b="1" sz="1466">
              <a:solidFill>
                <a:srgbClr val="000000"/>
              </a:solidFill>
              <a:latin typeface="Arial"/>
              <a:ea typeface="Arial"/>
              <a:cs typeface="Arial"/>
              <a:sym typeface="Arial"/>
            </a:endParaRPr>
          </a:p>
          <a:p>
            <a:pPr indent="0" lvl="0" marL="0" marR="0" rtl="0" algn="l">
              <a:lnSpc>
                <a:spcPct val="112500"/>
              </a:lnSpc>
              <a:spcBef>
                <a:spcPts val="333"/>
              </a:spcBef>
              <a:spcAft>
                <a:spcPts val="0"/>
              </a:spcAft>
              <a:buNone/>
            </a:pPr>
            <a:r>
              <a:rPr lang="en-US" sz="1466">
                <a:solidFill>
                  <a:srgbClr val="000000"/>
                </a:solidFill>
                <a:latin typeface="Arial"/>
                <a:ea typeface="Arial"/>
                <a:cs typeface="Arial"/>
                <a:sym typeface="Arial"/>
              </a:rPr>
              <a:t>Ask the students if they have seen any of these devices implemented locally. What was their personal reaction to them? Were they aware of a general public reaction? Were there any problems or praises associated with them?</a:t>
            </a:r>
            <a:endParaRPr sz="1466">
              <a:solidFill>
                <a:srgbClr val="000000"/>
              </a:solidFill>
              <a:latin typeface="Arial"/>
              <a:ea typeface="Arial"/>
              <a:cs typeface="Arial"/>
              <a:sym typeface="Arial"/>
            </a:endParaRPr>
          </a:p>
          <a:p>
            <a:pPr indent="0" lvl="0" marL="0" marR="0" rtl="0" algn="l">
              <a:lnSpc>
                <a:spcPct val="112500"/>
              </a:lnSpc>
              <a:spcBef>
                <a:spcPts val="333"/>
              </a:spcBef>
              <a:spcAft>
                <a:spcPts val="333"/>
              </a:spcAft>
              <a:buNone/>
            </a:pPr>
            <a:r>
              <a:t/>
            </a:r>
            <a:endParaRPr sz="1466">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 name="Shape 7"/>
        <p:cNvGrpSpPr/>
        <p:nvPr/>
      </p:nvGrpSpPr>
      <p:grpSpPr>
        <a:xfrm>
          <a:off x="0" y="0"/>
          <a:ext cx="0" cy="0"/>
          <a:chOff x="0" y="0"/>
          <a:chExt cx="0" cy="0"/>
        </a:xfrm>
      </p:grpSpPr>
      <p:sp>
        <p:nvSpPr>
          <p:cNvPr id="8" name="Google Shape;8;p3"/>
          <p:cNvSpPr txBox="1"/>
          <p:nvPr>
            <p:ph type="ctrTitle"/>
          </p:nvPr>
        </p:nvSpPr>
        <p:spPr>
          <a:xfrm>
            <a:off x="914400" y="3048000"/>
            <a:ext cx="8331200" cy="12192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SzPts val="4800"/>
              <a:buChar char="●"/>
              <a:defRPr sz="4800"/>
            </a:lvl1pPr>
            <a:lvl2pPr lvl="1" algn="ctr">
              <a:spcBef>
                <a:spcPts val="0"/>
              </a:spcBef>
              <a:spcAft>
                <a:spcPts val="0"/>
              </a:spcAft>
              <a:buSzPts val="4800"/>
              <a:buChar char="○"/>
              <a:defRPr sz="4800"/>
            </a:lvl2pPr>
            <a:lvl3pPr lvl="2" algn="ctr">
              <a:spcBef>
                <a:spcPts val="0"/>
              </a:spcBef>
              <a:spcAft>
                <a:spcPts val="0"/>
              </a:spcAft>
              <a:buSzPts val="4800"/>
              <a:buChar char="■"/>
              <a:defRPr sz="4800"/>
            </a:lvl3pPr>
            <a:lvl4pPr lvl="3" algn="ctr">
              <a:spcBef>
                <a:spcPts val="0"/>
              </a:spcBef>
              <a:spcAft>
                <a:spcPts val="0"/>
              </a:spcAft>
              <a:buSzPts val="4800"/>
              <a:buChar char="●"/>
              <a:defRPr sz="4800"/>
            </a:lvl4pPr>
            <a:lvl5pPr lvl="4" algn="ctr">
              <a:spcBef>
                <a:spcPts val="0"/>
              </a:spcBef>
              <a:spcAft>
                <a:spcPts val="0"/>
              </a:spcAft>
              <a:buSzPts val="4800"/>
              <a:buChar char="○"/>
              <a:defRPr sz="4800"/>
            </a:lvl5pPr>
            <a:lvl6pPr lvl="5" algn="ctr">
              <a:spcBef>
                <a:spcPts val="0"/>
              </a:spcBef>
              <a:spcAft>
                <a:spcPts val="0"/>
              </a:spcAft>
              <a:buSzPts val="4800"/>
              <a:buChar char="■"/>
              <a:defRPr sz="4800"/>
            </a:lvl6pPr>
            <a:lvl7pPr lvl="6" algn="ctr">
              <a:spcBef>
                <a:spcPts val="0"/>
              </a:spcBef>
              <a:spcAft>
                <a:spcPts val="0"/>
              </a:spcAft>
              <a:buSzPts val="4800"/>
              <a:buChar char="●"/>
              <a:defRPr sz="4800"/>
            </a:lvl7pPr>
            <a:lvl8pPr lvl="7" algn="ctr">
              <a:spcBef>
                <a:spcPts val="0"/>
              </a:spcBef>
              <a:spcAft>
                <a:spcPts val="0"/>
              </a:spcAft>
              <a:buSzPts val="4800"/>
              <a:buChar char="○"/>
              <a:defRPr sz="4800"/>
            </a:lvl8pPr>
            <a:lvl9pPr lvl="8" algn="ctr">
              <a:spcBef>
                <a:spcPts val="0"/>
              </a:spcBef>
              <a:spcAft>
                <a:spcPts val="0"/>
              </a:spcAft>
              <a:buSzPts val="4800"/>
              <a:buChar char="■"/>
              <a:defRPr sz="4800"/>
            </a:lvl9pPr>
          </a:lstStyle>
          <a:p/>
        </p:txBody>
      </p:sp>
      <p:sp>
        <p:nvSpPr>
          <p:cNvPr id="9" name="Google Shape;9;p3"/>
          <p:cNvSpPr txBox="1"/>
          <p:nvPr>
            <p:ph idx="1" type="subTitle"/>
          </p:nvPr>
        </p:nvSpPr>
        <p:spPr>
          <a:xfrm>
            <a:off x="1828800" y="4572000"/>
            <a:ext cx="6502400" cy="9144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SzPts val="3200"/>
              <a:buChar char="●"/>
              <a:defRPr sz="3200"/>
            </a:lvl1pPr>
            <a:lvl2pPr lvl="1" algn="ctr">
              <a:spcBef>
                <a:spcPts val="0"/>
              </a:spcBef>
              <a:spcAft>
                <a:spcPts val="0"/>
              </a:spcAft>
              <a:buSzPts val="3200"/>
              <a:buChar char="○"/>
              <a:defRPr sz="3200"/>
            </a:lvl2pPr>
            <a:lvl3pPr lvl="2" algn="ctr">
              <a:spcBef>
                <a:spcPts val="0"/>
              </a:spcBef>
              <a:spcAft>
                <a:spcPts val="0"/>
              </a:spcAft>
              <a:buSzPts val="3200"/>
              <a:buChar char="■"/>
              <a:defRPr sz="3200"/>
            </a:lvl3pPr>
            <a:lvl4pPr lvl="3" algn="ctr">
              <a:spcBef>
                <a:spcPts val="0"/>
              </a:spcBef>
              <a:spcAft>
                <a:spcPts val="0"/>
              </a:spcAft>
              <a:buSzPts val="3200"/>
              <a:buChar char="●"/>
              <a:defRPr sz="3200"/>
            </a:lvl4pPr>
            <a:lvl5pPr lvl="4" algn="ctr">
              <a:spcBef>
                <a:spcPts val="0"/>
              </a:spcBef>
              <a:spcAft>
                <a:spcPts val="0"/>
              </a:spcAft>
              <a:buSzPts val="3200"/>
              <a:buChar char="○"/>
              <a:defRPr sz="3200"/>
            </a:lvl5pPr>
            <a:lvl6pPr lvl="5" algn="ctr">
              <a:spcBef>
                <a:spcPts val="0"/>
              </a:spcBef>
              <a:spcAft>
                <a:spcPts val="0"/>
              </a:spcAft>
              <a:buSzPts val="3200"/>
              <a:buChar char="■"/>
              <a:defRPr sz="3200"/>
            </a:lvl6pPr>
            <a:lvl7pPr lvl="6" algn="ctr">
              <a:spcBef>
                <a:spcPts val="0"/>
              </a:spcBef>
              <a:spcAft>
                <a:spcPts val="0"/>
              </a:spcAft>
              <a:buSzPts val="3200"/>
              <a:buChar char="●"/>
              <a:defRPr sz="3200"/>
            </a:lvl7pPr>
            <a:lvl8pPr lvl="7" algn="ctr">
              <a:spcBef>
                <a:spcPts val="0"/>
              </a:spcBef>
              <a:spcAft>
                <a:spcPts val="0"/>
              </a:spcAft>
              <a:buSzPts val="3200"/>
              <a:buChar char="○"/>
              <a:defRPr sz="3200"/>
            </a:lvl8pPr>
            <a:lvl9pPr lvl="8" algn="ctr">
              <a:spcBef>
                <a:spcPts val="0"/>
              </a:spcBef>
              <a:spcAft>
                <a:spcPts val="0"/>
              </a:spcAft>
              <a:buSzPts val="3200"/>
              <a:buChar char="■"/>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 name="Shape 10"/>
        <p:cNvGrpSpPr/>
        <p:nvPr/>
      </p:nvGrpSpPr>
      <p:grpSpPr>
        <a:xfrm>
          <a:off x="0" y="0"/>
          <a:ext cx="0" cy="0"/>
          <a:chOff x="0" y="0"/>
          <a:chExt cx="0" cy="0"/>
        </a:xfrm>
      </p:grpSpPr>
      <p:sp>
        <p:nvSpPr>
          <p:cNvPr id="11" name="Google Shape;11;p4"/>
          <p:cNvSpPr txBox="1"/>
          <p:nvPr>
            <p:ph type="title"/>
          </p:nvPr>
        </p:nvSpPr>
        <p:spPr>
          <a:xfrm>
            <a:off x="304800" y="304800"/>
            <a:ext cx="9550400" cy="914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p:txBody>
      </p:sp>
      <p:sp>
        <p:nvSpPr>
          <p:cNvPr id="12" name="Google Shape;12;p4"/>
          <p:cNvSpPr txBox="1"/>
          <p:nvPr>
            <p:ph idx="1" type="body"/>
          </p:nvPr>
        </p:nvSpPr>
        <p:spPr>
          <a:xfrm>
            <a:off x="304800" y="1828800"/>
            <a:ext cx="9550400" cy="5486400"/>
          </a:xfrm>
          <a:prstGeom prst="rect">
            <a:avLst/>
          </a:prstGeom>
          <a:noFill/>
          <a:ln>
            <a:noFill/>
          </a:ln>
        </p:spPr>
        <p:txBody>
          <a:bodyPr anchorCtr="0" anchor="t" bIns="91425" lIns="91425" spcFirstLastPara="1" rIns="91425" wrap="square" tIns="91425">
            <a:noAutofit/>
          </a:bodyPr>
          <a:lstStyle>
            <a:lvl1pPr indent="-397933" lvl="0" marL="457200">
              <a:spcBef>
                <a:spcPts val="0"/>
              </a:spcBef>
              <a:spcAft>
                <a:spcPts val="0"/>
              </a:spcAft>
              <a:buSzPts val="2667"/>
              <a:buChar char="●"/>
              <a:defRPr sz="2666"/>
            </a:lvl1pPr>
            <a:lvl2pPr indent="-397933" lvl="1" marL="914400">
              <a:spcBef>
                <a:spcPts val="0"/>
              </a:spcBef>
              <a:spcAft>
                <a:spcPts val="0"/>
              </a:spcAft>
              <a:buSzPts val="2667"/>
              <a:buChar char="○"/>
              <a:defRPr sz="2666"/>
            </a:lvl2pPr>
            <a:lvl3pPr indent="-397933" lvl="2" marL="1371600">
              <a:spcBef>
                <a:spcPts val="0"/>
              </a:spcBef>
              <a:spcAft>
                <a:spcPts val="0"/>
              </a:spcAft>
              <a:buSzPts val="2667"/>
              <a:buChar char="■"/>
              <a:defRPr sz="2666"/>
            </a:lvl3pPr>
            <a:lvl4pPr indent="-397933" lvl="3" marL="1828800">
              <a:spcBef>
                <a:spcPts val="0"/>
              </a:spcBef>
              <a:spcAft>
                <a:spcPts val="0"/>
              </a:spcAft>
              <a:buSzPts val="2667"/>
              <a:buChar char="●"/>
              <a:defRPr sz="2666"/>
            </a:lvl4pPr>
            <a:lvl5pPr indent="-397933" lvl="4" marL="2286000">
              <a:spcBef>
                <a:spcPts val="0"/>
              </a:spcBef>
              <a:spcAft>
                <a:spcPts val="0"/>
              </a:spcAft>
              <a:buSzPts val="2667"/>
              <a:buChar char="○"/>
              <a:defRPr sz="2666"/>
            </a:lvl5pPr>
            <a:lvl6pPr indent="-397933" lvl="5" marL="2743200">
              <a:spcBef>
                <a:spcPts val="0"/>
              </a:spcBef>
              <a:spcAft>
                <a:spcPts val="0"/>
              </a:spcAft>
              <a:buSzPts val="2667"/>
              <a:buChar char="■"/>
              <a:defRPr sz="2666"/>
            </a:lvl6pPr>
            <a:lvl7pPr indent="-397933" lvl="6" marL="3200400">
              <a:spcBef>
                <a:spcPts val="0"/>
              </a:spcBef>
              <a:spcAft>
                <a:spcPts val="0"/>
              </a:spcAft>
              <a:buSzPts val="2667"/>
              <a:buChar char="●"/>
              <a:defRPr sz="2666"/>
            </a:lvl7pPr>
            <a:lvl8pPr indent="-397933" lvl="7" marL="3657600">
              <a:spcBef>
                <a:spcPts val="0"/>
              </a:spcBef>
              <a:spcAft>
                <a:spcPts val="0"/>
              </a:spcAft>
              <a:buSzPts val="2667"/>
              <a:buChar char="○"/>
              <a:defRPr sz="2666"/>
            </a:lvl8pPr>
            <a:lvl9pPr indent="-397933" lvl="8" marL="4114800">
              <a:spcBef>
                <a:spcPts val="0"/>
              </a:spcBef>
              <a:spcAft>
                <a:spcPts val="0"/>
              </a:spcAft>
              <a:buSzPts val="2667"/>
              <a:buChar char="■"/>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3" name="Shape 13"/>
        <p:cNvGrpSpPr/>
        <p:nvPr/>
      </p:nvGrpSpPr>
      <p:grpSpPr>
        <a:xfrm>
          <a:off x="0" y="0"/>
          <a:ext cx="0" cy="0"/>
          <a:chOff x="0" y="0"/>
          <a:chExt cx="0" cy="0"/>
        </a:xfrm>
      </p:grpSpPr>
      <p:sp>
        <p:nvSpPr>
          <p:cNvPr id="14" name="Google Shape;14;p5"/>
          <p:cNvSpPr txBox="1"/>
          <p:nvPr>
            <p:ph type="title"/>
          </p:nvPr>
        </p:nvSpPr>
        <p:spPr>
          <a:xfrm>
            <a:off x="304800" y="304800"/>
            <a:ext cx="9550400" cy="914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p:txBody>
      </p:sp>
      <p:sp>
        <p:nvSpPr>
          <p:cNvPr id="15" name="Google Shape;15;p5"/>
          <p:cNvSpPr txBox="1"/>
          <p:nvPr>
            <p:ph idx="1" type="body"/>
          </p:nvPr>
        </p:nvSpPr>
        <p:spPr>
          <a:xfrm>
            <a:off x="304800" y="1828800"/>
            <a:ext cx="4470400" cy="5486400"/>
          </a:xfrm>
          <a:prstGeom prst="rect">
            <a:avLst/>
          </a:prstGeom>
          <a:noFill/>
          <a:ln>
            <a:noFill/>
          </a:ln>
        </p:spPr>
        <p:txBody>
          <a:bodyPr anchorCtr="0" anchor="t" bIns="91425" lIns="91425" spcFirstLastPara="1" rIns="91425" wrap="square" tIns="91425">
            <a:noAutofit/>
          </a:bodyPr>
          <a:lstStyle>
            <a:lvl1pPr indent="-397933" lvl="0" marL="457200">
              <a:spcBef>
                <a:spcPts val="0"/>
              </a:spcBef>
              <a:spcAft>
                <a:spcPts val="0"/>
              </a:spcAft>
              <a:buSzPts val="2667"/>
              <a:buChar char="●"/>
              <a:defRPr sz="2666"/>
            </a:lvl1pPr>
            <a:lvl2pPr indent="-397933" lvl="1" marL="914400">
              <a:spcBef>
                <a:spcPts val="0"/>
              </a:spcBef>
              <a:spcAft>
                <a:spcPts val="0"/>
              </a:spcAft>
              <a:buSzPts val="2667"/>
              <a:buChar char="○"/>
              <a:defRPr sz="2666"/>
            </a:lvl2pPr>
            <a:lvl3pPr indent="-397933" lvl="2" marL="1371600">
              <a:spcBef>
                <a:spcPts val="0"/>
              </a:spcBef>
              <a:spcAft>
                <a:spcPts val="0"/>
              </a:spcAft>
              <a:buSzPts val="2667"/>
              <a:buChar char="■"/>
              <a:defRPr sz="2666"/>
            </a:lvl3pPr>
            <a:lvl4pPr indent="-397933" lvl="3" marL="1828800">
              <a:spcBef>
                <a:spcPts val="0"/>
              </a:spcBef>
              <a:spcAft>
                <a:spcPts val="0"/>
              </a:spcAft>
              <a:buSzPts val="2667"/>
              <a:buChar char="●"/>
              <a:defRPr sz="2666"/>
            </a:lvl4pPr>
            <a:lvl5pPr indent="-397933" lvl="4" marL="2286000">
              <a:spcBef>
                <a:spcPts val="0"/>
              </a:spcBef>
              <a:spcAft>
                <a:spcPts val="0"/>
              </a:spcAft>
              <a:buSzPts val="2667"/>
              <a:buChar char="○"/>
              <a:defRPr sz="2666"/>
            </a:lvl5pPr>
            <a:lvl6pPr indent="-397933" lvl="5" marL="2743200">
              <a:spcBef>
                <a:spcPts val="0"/>
              </a:spcBef>
              <a:spcAft>
                <a:spcPts val="0"/>
              </a:spcAft>
              <a:buSzPts val="2667"/>
              <a:buChar char="■"/>
              <a:defRPr sz="2666"/>
            </a:lvl6pPr>
            <a:lvl7pPr indent="-397933" lvl="6" marL="3200400">
              <a:spcBef>
                <a:spcPts val="0"/>
              </a:spcBef>
              <a:spcAft>
                <a:spcPts val="0"/>
              </a:spcAft>
              <a:buSzPts val="2667"/>
              <a:buChar char="●"/>
              <a:defRPr sz="2666"/>
            </a:lvl7pPr>
            <a:lvl8pPr indent="-397933" lvl="7" marL="3657600">
              <a:spcBef>
                <a:spcPts val="0"/>
              </a:spcBef>
              <a:spcAft>
                <a:spcPts val="0"/>
              </a:spcAft>
              <a:buSzPts val="2667"/>
              <a:buChar char="○"/>
              <a:defRPr sz="2666"/>
            </a:lvl8pPr>
            <a:lvl9pPr indent="-397933" lvl="8" marL="4114800">
              <a:spcBef>
                <a:spcPts val="0"/>
              </a:spcBef>
              <a:spcAft>
                <a:spcPts val="0"/>
              </a:spcAft>
              <a:buSzPts val="2667"/>
              <a:buChar char="■"/>
              <a:defRPr sz="2666"/>
            </a:lvl9pPr>
          </a:lstStyle>
          <a:p/>
        </p:txBody>
      </p:sp>
      <p:sp>
        <p:nvSpPr>
          <p:cNvPr id="16" name="Google Shape;16;p5"/>
          <p:cNvSpPr txBox="1"/>
          <p:nvPr>
            <p:ph idx="2" type="body"/>
          </p:nvPr>
        </p:nvSpPr>
        <p:spPr>
          <a:xfrm>
            <a:off x="5384800" y="1828800"/>
            <a:ext cx="4470400" cy="5486400"/>
          </a:xfrm>
          <a:prstGeom prst="rect">
            <a:avLst/>
          </a:prstGeom>
          <a:noFill/>
          <a:ln>
            <a:noFill/>
          </a:ln>
        </p:spPr>
        <p:txBody>
          <a:bodyPr anchorCtr="0" anchor="t" bIns="91425" lIns="91425" spcFirstLastPara="1" rIns="91425" wrap="square" tIns="91425">
            <a:noAutofit/>
          </a:bodyPr>
          <a:lstStyle>
            <a:lvl1pPr indent="-397933" lvl="0" marL="457200">
              <a:spcBef>
                <a:spcPts val="0"/>
              </a:spcBef>
              <a:spcAft>
                <a:spcPts val="0"/>
              </a:spcAft>
              <a:buSzPts val="2667"/>
              <a:buChar char="●"/>
              <a:defRPr sz="2666"/>
            </a:lvl1pPr>
            <a:lvl2pPr indent="-397933" lvl="1" marL="914400">
              <a:spcBef>
                <a:spcPts val="0"/>
              </a:spcBef>
              <a:spcAft>
                <a:spcPts val="0"/>
              </a:spcAft>
              <a:buSzPts val="2667"/>
              <a:buChar char="○"/>
              <a:defRPr sz="2666"/>
            </a:lvl2pPr>
            <a:lvl3pPr indent="-397933" lvl="2" marL="1371600">
              <a:spcBef>
                <a:spcPts val="0"/>
              </a:spcBef>
              <a:spcAft>
                <a:spcPts val="0"/>
              </a:spcAft>
              <a:buSzPts val="2667"/>
              <a:buChar char="■"/>
              <a:defRPr sz="2666"/>
            </a:lvl3pPr>
            <a:lvl4pPr indent="-397933" lvl="3" marL="1828800">
              <a:spcBef>
                <a:spcPts val="0"/>
              </a:spcBef>
              <a:spcAft>
                <a:spcPts val="0"/>
              </a:spcAft>
              <a:buSzPts val="2667"/>
              <a:buChar char="●"/>
              <a:defRPr sz="2666"/>
            </a:lvl4pPr>
            <a:lvl5pPr indent="-397933" lvl="4" marL="2286000">
              <a:spcBef>
                <a:spcPts val="0"/>
              </a:spcBef>
              <a:spcAft>
                <a:spcPts val="0"/>
              </a:spcAft>
              <a:buSzPts val="2667"/>
              <a:buChar char="○"/>
              <a:defRPr sz="2666"/>
            </a:lvl5pPr>
            <a:lvl6pPr indent="-397933" lvl="5" marL="2743200">
              <a:spcBef>
                <a:spcPts val="0"/>
              </a:spcBef>
              <a:spcAft>
                <a:spcPts val="0"/>
              </a:spcAft>
              <a:buSzPts val="2667"/>
              <a:buChar char="■"/>
              <a:defRPr sz="2666"/>
            </a:lvl6pPr>
            <a:lvl7pPr indent="-397933" lvl="6" marL="3200400">
              <a:spcBef>
                <a:spcPts val="0"/>
              </a:spcBef>
              <a:spcAft>
                <a:spcPts val="0"/>
              </a:spcAft>
              <a:buSzPts val="2667"/>
              <a:buChar char="●"/>
              <a:defRPr sz="2666"/>
            </a:lvl7pPr>
            <a:lvl8pPr indent="-397933" lvl="7" marL="3657600">
              <a:spcBef>
                <a:spcPts val="0"/>
              </a:spcBef>
              <a:spcAft>
                <a:spcPts val="0"/>
              </a:spcAft>
              <a:buSzPts val="2667"/>
              <a:buChar char="○"/>
              <a:defRPr sz="2666"/>
            </a:lvl8pPr>
            <a:lvl9pPr indent="-397933" lvl="8" marL="4114800">
              <a:spcBef>
                <a:spcPts val="0"/>
              </a:spcBef>
              <a:spcAft>
                <a:spcPts val="0"/>
              </a:spcAft>
              <a:buSzPts val="2667"/>
              <a:buChar char="■"/>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7" name="Shape 17"/>
        <p:cNvGrpSpPr/>
        <p:nvPr/>
      </p:nvGrpSpPr>
      <p:grpSpPr>
        <a:xfrm>
          <a:off x="0" y="0"/>
          <a:ext cx="0" cy="0"/>
          <a:chOff x="0" y="0"/>
          <a:chExt cx="0" cy="0"/>
        </a:xfrm>
      </p:grpSpPr>
      <p:sp>
        <p:nvSpPr>
          <p:cNvPr id="18" name="Google Shape;18;p6"/>
          <p:cNvSpPr txBox="1"/>
          <p:nvPr>
            <p:ph idx="1" type="body"/>
          </p:nvPr>
        </p:nvSpPr>
        <p:spPr>
          <a:xfrm>
            <a:off x="304800" y="6705600"/>
            <a:ext cx="9550400" cy="609600"/>
          </a:xfrm>
          <a:prstGeom prst="rect">
            <a:avLst/>
          </a:prstGeom>
          <a:noFill/>
          <a:ln>
            <a:noFill/>
          </a:ln>
        </p:spPr>
        <p:txBody>
          <a:bodyPr anchorCtr="0" anchor="t" bIns="91425" lIns="91425" spcFirstLastPara="1" rIns="91425" wrap="square" tIns="91425">
            <a:noAutofit/>
          </a:bodyPr>
          <a:lstStyle>
            <a:lvl1pPr indent="-431800" lvl="0" marL="457200" algn="ctr">
              <a:spcBef>
                <a:spcPts val="0"/>
              </a:spcBef>
              <a:spcAft>
                <a:spcPts val="0"/>
              </a:spcAft>
              <a:buSzPts val="3200"/>
              <a:buChar char="●"/>
              <a:defRPr sz="3200"/>
            </a:lvl1pPr>
            <a:lvl2pPr indent="-431800" lvl="1" marL="914400" algn="ctr">
              <a:spcBef>
                <a:spcPts val="0"/>
              </a:spcBef>
              <a:spcAft>
                <a:spcPts val="0"/>
              </a:spcAft>
              <a:buSzPts val="3200"/>
              <a:buChar char="○"/>
              <a:defRPr sz="3200"/>
            </a:lvl2pPr>
            <a:lvl3pPr indent="-431800" lvl="2" marL="1371600" algn="ctr">
              <a:spcBef>
                <a:spcPts val="0"/>
              </a:spcBef>
              <a:spcAft>
                <a:spcPts val="0"/>
              </a:spcAft>
              <a:buSzPts val="3200"/>
              <a:buChar char="■"/>
              <a:defRPr sz="3200"/>
            </a:lvl3pPr>
            <a:lvl4pPr indent="-431800" lvl="3" marL="1828800" algn="ctr">
              <a:spcBef>
                <a:spcPts val="0"/>
              </a:spcBef>
              <a:spcAft>
                <a:spcPts val="0"/>
              </a:spcAft>
              <a:buSzPts val="3200"/>
              <a:buChar char="●"/>
              <a:defRPr sz="3200"/>
            </a:lvl4pPr>
            <a:lvl5pPr indent="-431800" lvl="4" marL="2286000" algn="ctr">
              <a:spcBef>
                <a:spcPts val="0"/>
              </a:spcBef>
              <a:spcAft>
                <a:spcPts val="0"/>
              </a:spcAft>
              <a:buSzPts val="3200"/>
              <a:buChar char="○"/>
              <a:defRPr sz="3200"/>
            </a:lvl5pPr>
            <a:lvl6pPr indent="-431800" lvl="5" marL="2743200" algn="ctr">
              <a:spcBef>
                <a:spcPts val="0"/>
              </a:spcBef>
              <a:spcAft>
                <a:spcPts val="0"/>
              </a:spcAft>
              <a:buSzPts val="3200"/>
              <a:buChar char="■"/>
              <a:defRPr sz="3200"/>
            </a:lvl6pPr>
            <a:lvl7pPr indent="-431800" lvl="6" marL="3200400" algn="ctr">
              <a:spcBef>
                <a:spcPts val="0"/>
              </a:spcBef>
              <a:spcAft>
                <a:spcPts val="0"/>
              </a:spcAft>
              <a:buSzPts val="3200"/>
              <a:buChar char="●"/>
              <a:defRPr sz="3200"/>
            </a:lvl7pPr>
            <a:lvl8pPr indent="-431800" lvl="7" marL="3657600" algn="ctr">
              <a:spcBef>
                <a:spcPts val="0"/>
              </a:spcBef>
              <a:spcAft>
                <a:spcPts val="0"/>
              </a:spcAft>
              <a:buSzPts val="3200"/>
              <a:buChar char="○"/>
              <a:defRPr sz="3200"/>
            </a:lvl8pPr>
            <a:lvl9pPr indent="-431800" lvl="8" marL="4114800" algn="ctr">
              <a:spcBef>
                <a:spcPts val="0"/>
              </a:spcBef>
              <a:spcAft>
                <a:spcPts val="0"/>
              </a:spcAft>
              <a:buSzPts val="3200"/>
              <a:buChar char="■"/>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 name="Shape 22"/>
        <p:cNvGrpSpPr/>
        <p:nvPr/>
      </p:nvGrpSpPr>
      <p:grpSpPr>
        <a:xfrm>
          <a:off x="0" y="0"/>
          <a:ext cx="0" cy="0"/>
          <a:chOff x="0" y="0"/>
          <a:chExt cx="0" cy="0"/>
        </a:xfrm>
      </p:grpSpPr>
      <p:sp>
        <p:nvSpPr>
          <p:cNvPr id="23" name="Google Shape;23;p7"/>
          <p:cNvSpPr txBox="1"/>
          <p:nvPr>
            <p:ph type="ctrTitle"/>
          </p:nvPr>
        </p:nvSpPr>
        <p:spPr>
          <a:xfrm>
            <a:off x="694950" y="728475"/>
            <a:ext cx="8507575" cy="1243875"/>
          </a:xfrm>
          <a:prstGeom prst="rect">
            <a:avLst/>
          </a:prstGeom>
          <a:noFill/>
          <a:ln>
            <a:noFill/>
          </a:ln>
        </p:spPr>
        <p:txBody>
          <a:bodyPr anchorCtr="0" anchor="ctr" bIns="38100" lIns="38100" spcFirstLastPara="1" rIns="38100" wrap="square" tIns="38100">
            <a:noAutofit/>
          </a:bodyPr>
          <a:lstStyle/>
          <a:p>
            <a:pPr indent="0" lvl="0" marL="0" marR="0" rtl="0" algn="ctr">
              <a:lnSpc>
                <a:spcPct val="120138"/>
              </a:lnSpc>
              <a:spcBef>
                <a:spcPts val="0"/>
              </a:spcBef>
              <a:spcAft>
                <a:spcPts val="0"/>
              </a:spcAft>
              <a:buNone/>
            </a:pPr>
            <a:r>
              <a:rPr lang="en-US" sz="4000">
                <a:solidFill>
                  <a:srgbClr val="D0282B"/>
                </a:solidFill>
                <a:latin typeface="Arial"/>
                <a:ea typeface="Arial"/>
                <a:cs typeface="Arial"/>
                <a:sym typeface="Arial"/>
              </a:rPr>
              <a:t>Traffic Calming</a:t>
            </a:r>
            <a:endParaRPr sz="4000">
              <a:solidFill>
                <a:srgbClr val="D0282B"/>
              </a:solidFill>
              <a:latin typeface="Arial"/>
              <a:ea typeface="Arial"/>
              <a:cs typeface="Arial"/>
              <a:sym typeface="Arial"/>
            </a:endParaRPr>
          </a:p>
        </p:txBody>
      </p:sp>
      <p:sp>
        <p:nvSpPr>
          <p:cNvPr id="24" name="Google Shape;24;p7"/>
          <p:cNvSpPr txBox="1"/>
          <p:nvPr>
            <p:ph idx="1" type="subTitle"/>
          </p:nvPr>
        </p:nvSpPr>
        <p:spPr>
          <a:xfrm>
            <a:off x="1626300" y="5808475"/>
            <a:ext cx="6983575" cy="566550"/>
          </a:xfrm>
          <a:prstGeom prst="rect">
            <a:avLst/>
          </a:prstGeom>
          <a:noFill/>
          <a:ln>
            <a:noFill/>
          </a:ln>
        </p:spPr>
        <p:txBody>
          <a:bodyPr anchorCtr="0" anchor="t" bIns="38100" lIns="38100" spcFirstLastPara="1" rIns="38100" wrap="square" tIns="38100">
            <a:noAutofit/>
          </a:bodyPr>
          <a:lstStyle/>
          <a:p>
            <a:pPr indent="0" lvl="0" marL="0" marR="0" rtl="0" algn="ctr">
              <a:lnSpc>
                <a:spcPct val="100000"/>
              </a:lnSpc>
              <a:spcBef>
                <a:spcPts val="0"/>
              </a:spcBef>
              <a:spcAft>
                <a:spcPts val="0"/>
              </a:spcAft>
              <a:buNone/>
            </a:pPr>
            <a:r>
              <a:rPr lang="en-US" sz="3111">
                <a:solidFill>
                  <a:srgbClr val="000000"/>
                </a:solidFill>
                <a:latin typeface="Arial"/>
                <a:ea typeface="Arial"/>
                <a:cs typeface="Arial"/>
                <a:sym typeface="Arial"/>
              </a:rPr>
              <a:t>Lesson 20</a:t>
            </a:r>
            <a:endParaRPr sz="3111">
              <a:solidFill>
                <a:srgbClr val="000000"/>
              </a:solidFill>
              <a:latin typeface="Arial"/>
              <a:ea typeface="Arial"/>
              <a:cs typeface="Arial"/>
              <a:sym typeface="Arial"/>
            </a:endParaRPr>
          </a:p>
        </p:txBody>
      </p:sp>
      <p:sp>
        <p:nvSpPr>
          <p:cNvPr id="25" name="Google Shape;25;p7"/>
          <p:cNvSpPr txBox="1"/>
          <p:nvPr/>
        </p:nvSpPr>
        <p:spPr>
          <a:xfrm>
            <a:off x="440950" y="6401150"/>
            <a:ext cx="9269575" cy="27902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Photo Source: PBIC, www.pedbikeimages.org </a:t>
            </a:r>
            <a:endParaRPr sz="1333">
              <a:solidFill>
                <a:srgbClr val="000000"/>
              </a:solidFill>
              <a:latin typeface="Arial"/>
              <a:ea typeface="Arial"/>
              <a:cs typeface="Arial"/>
              <a:sym typeface="Arial"/>
            </a:endParaRPr>
          </a:p>
        </p:txBody>
      </p:sp>
      <p:pic>
        <p:nvPicPr>
          <p:cNvPr id="26" name="Google Shape;26;p7"/>
          <p:cNvPicPr preferRelativeResize="0"/>
          <p:nvPr/>
        </p:nvPicPr>
        <p:blipFill>
          <a:blip r:embed="rId4">
            <a:alphaModFix/>
          </a:blip>
          <a:stretch>
            <a:fillRect/>
          </a:stretch>
        </p:blipFill>
        <p:spPr>
          <a:xfrm>
            <a:off x="2180150" y="1926150"/>
            <a:ext cx="5630325" cy="3767650"/>
          </a:xfrm>
          <a:prstGeom prst="rect">
            <a:avLst/>
          </a:prstGeom>
          <a:noFill/>
          <a:ln>
            <a:noFill/>
          </a:ln>
        </p:spPr>
      </p:pic>
      <p:sp>
        <p:nvSpPr>
          <p:cNvPr id="27" name="Google Shape;27;p7"/>
          <p:cNvSpPr txBox="1"/>
          <p:nvPr/>
        </p:nvSpPr>
        <p:spPr>
          <a:xfrm>
            <a:off x="283975" y="373925"/>
            <a:ext cx="2834900" cy="395450"/>
          </a:xfrm>
          <a:prstGeom prst="rect">
            <a:avLst/>
          </a:prstGeom>
          <a:noFill/>
          <a:ln>
            <a:noFill/>
          </a:ln>
        </p:spPr>
        <p:txBody>
          <a:bodyPr anchorCtr="0" anchor="t" bIns="38100" lIns="38100" spcFirstLastPara="1" rIns="38100" wrap="square" tIns="38100">
            <a:noAutofit/>
          </a:bodyPr>
          <a:lstStyle/>
          <a:p>
            <a:pPr indent="0" lvl="0" marL="0" marR="0" rtl="0" algn="l">
              <a:lnSpc>
                <a:spcPct val="250892"/>
              </a:lnSpc>
              <a:spcBef>
                <a:spcPts val="0"/>
              </a:spcBef>
              <a:spcAft>
                <a:spcPts val="0"/>
              </a:spcAft>
              <a:buNone/>
            </a:pPr>
            <a:r>
              <a:rPr b="1" baseline="30000" lang="en-US" sz="1555">
                <a:solidFill>
                  <a:srgbClr val="2C3972"/>
                </a:solidFill>
                <a:latin typeface="Arial"/>
                <a:ea typeface="Arial"/>
                <a:cs typeface="Arial"/>
                <a:sym typeface="Arial"/>
              </a:rPr>
              <a:t>Publication No. FHWA-HRT-05-124</a:t>
            </a:r>
            <a:endParaRPr b="1" baseline="30000" sz="1555">
              <a:solidFill>
                <a:srgbClr val="2C397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6"/>
          <p:cNvSpPr txBox="1"/>
          <p:nvPr/>
        </p:nvSpPr>
        <p:spPr>
          <a:xfrm>
            <a:off x="3446625" y="7163150"/>
            <a:ext cx="1988250" cy="48187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2-10</a:t>
            </a:r>
            <a:endParaRPr sz="1333">
              <a:solidFill>
                <a:srgbClr val="000000"/>
              </a:solidFill>
              <a:latin typeface="Arial"/>
              <a:ea typeface="Arial"/>
              <a:cs typeface="Arial"/>
              <a:sym typeface="Arial"/>
            </a:endParaRPr>
          </a:p>
        </p:txBody>
      </p:sp>
      <p:sp>
        <p:nvSpPr>
          <p:cNvPr id="89" name="Google Shape;89;p16"/>
          <p:cNvSpPr txBox="1"/>
          <p:nvPr>
            <p:ph idx="1" type="body"/>
          </p:nvPr>
        </p:nvSpPr>
        <p:spPr>
          <a:xfrm>
            <a:off x="878400" y="1913800"/>
            <a:ext cx="8507575" cy="4545875"/>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Woonerf.</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Entry treatments.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Slow streets.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Channelization.</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Traffic calming on major roads.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Modified intersection design.</a:t>
            </a:r>
            <a:endParaRPr sz="3111">
              <a:solidFill>
                <a:srgbClr val="000000"/>
              </a:solidFill>
              <a:latin typeface="Arial"/>
              <a:ea typeface="Arial"/>
              <a:cs typeface="Arial"/>
              <a:sym typeface="Arial"/>
            </a:endParaRPr>
          </a:p>
        </p:txBody>
      </p:sp>
      <p:sp>
        <p:nvSpPr>
          <p:cNvPr id="90" name="Google Shape;90;p16"/>
          <p:cNvSpPr txBox="1"/>
          <p:nvPr>
            <p:ph type="title"/>
          </p:nvPr>
        </p:nvSpPr>
        <p:spPr>
          <a:xfrm>
            <a:off x="804325" y="1008925"/>
            <a:ext cx="8625750" cy="1021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Combination Devices</a:t>
            </a:r>
            <a:endParaRPr sz="4000">
              <a:solidFill>
                <a:srgbClr val="D0282B"/>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7"/>
          <p:cNvSpPr txBox="1"/>
          <p:nvPr/>
        </p:nvSpPr>
        <p:spPr>
          <a:xfrm>
            <a:off x="3446625" y="7163150"/>
            <a:ext cx="1988250" cy="48187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2-11</a:t>
            </a:r>
            <a:endParaRPr sz="1333">
              <a:solidFill>
                <a:srgbClr val="000000"/>
              </a:solidFill>
              <a:latin typeface="Arial"/>
              <a:ea typeface="Arial"/>
              <a:cs typeface="Arial"/>
              <a:sym typeface="Arial"/>
            </a:endParaRPr>
          </a:p>
        </p:txBody>
      </p:sp>
      <p:sp>
        <p:nvSpPr>
          <p:cNvPr id="96" name="Google Shape;96;p17"/>
          <p:cNvSpPr txBox="1"/>
          <p:nvPr>
            <p:ph type="title"/>
          </p:nvPr>
        </p:nvSpPr>
        <p:spPr>
          <a:xfrm>
            <a:off x="1208250" y="1169450"/>
            <a:ext cx="8625750" cy="1021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Lesson Summary</a:t>
            </a:r>
            <a:endParaRPr sz="4000">
              <a:solidFill>
                <a:srgbClr val="D0282B"/>
              </a:solidFill>
              <a:latin typeface="Arial"/>
              <a:ea typeface="Arial"/>
              <a:cs typeface="Arial"/>
              <a:sym typeface="Arial"/>
            </a:endParaRPr>
          </a:p>
        </p:txBody>
      </p:sp>
      <p:sp>
        <p:nvSpPr>
          <p:cNvPr id="97" name="Google Shape;97;p17"/>
          <p:cNvSpPr txBox="1"/>
          <p:nvPr>
            <p:ph idx="1" type="body"/>
          </p:nvPr>
        </p:nvSpPr>
        <p:spPr>
          <a:xfrm>
            <a:off x="1292925" y="2409450"/>
            <a:ext cx="8280025" cy="4360675"/>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Traffic calming is a viable alternative for having different types of transport share the street.</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There are many types of traffic-calming devices and strategies from which to choose.</a:t>
            </a:r>
            <a:endParaRPr sz="3111">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 name="Shape 31"/>
        <p:cNvGrpSpPr/>
        <p:nvPr/>
      </p:nvGrpSpPr>
      <p:grpSpPr>
        <a:xfrm>
          <a:off x="0" y="0"/>
          <a:ext cx="0" cy="0"/>
          <a:chOff x="0" y="0"/>
          <a:chExt cx="0" cy="0"/>
        </a:xfrm>
      </p:grpSpPr>
      <p:sp>
        <p:nvSpPr>
          <p:cNvPr id="32" name="Google Shape;32;p8"/>
          <p:cNvSpPr txBox="1"/>
          <p:nvPr/>
        </p:nvSpPr>
        <p:spPr>
          <a:xfrm>
            <a:off x="3446625" y="7163150"/>
            <a:ext cx="1988250" cy="48187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2-2</a:t>
            </a:r>
            <a:endParaRPr sz="1333">
              <a:solidFill>
                <a:srgbClr val="000000"/>
              </a:solidFill>
              <a:latin typeface="Arial"/>
              <a:ea typeface="Arial"/>
              <a:cs typeface="Arial"/>
              <a:sym typeface="Arial"/>
            </a:endParaRPr>
          </a:p>
        </p:txBody>
      </p:sp>
      <p:sp>
        <p:nvSpPr>
          <p:cNvPr id="33" name="Google Shape;33;p8"/>
          <p:cNvSpPr txBox="1"/>
          <p:nvPr>
            <p:ph type="title"/>
          </p:nvPr>
        </p:nvSpPr>
        <p:spPr>
          <a:xfrm>
            <a:off x="1208250" y="1169450"/>
            <a:ext cx="8625750" cy="1021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Lesson Outline</a:t>
            </a:r>
            <a:endParaRPr sz="4000">
              <a:solidFill>
                <a:srgbClr val="D0282B"/>
              </a:solidFill>
              <a:latin typeface="Arial"/>
              <a:ea typeface="Arial"/>
              <a:cs typeface="Arial"/>
              <a:sym typeface="Arial"/>
            </a:endParaRPr>
          </a:p>
        </p:txBody>
      </p:sp>
      <p:sp>
        <p:nvSpPr>
          <p:cNvPr id="34" name="Google Shape;34;p8"/>
          <p:cNvSpPr txBox="1"/>
          <p:nvPr>
            <p:ph idx="1" type="body"/>
          </p:nvPr>
        </p:nvSpPr>
        <p:spPr>
          <a:xfrm>
            <a:off x="1292925" y="2409450"/>
            <a:ext cx="8280025" cy="4360675"/>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Need for traffic calming.</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Goals and objectives of traffic calming.</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Traffic calming issues.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Types of traffic calming devices.</a:t>
            </a:r>
            <a:endParaRPr sz="3111">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8" name="Shape 38"/>
        <p:cNvGrpSpPr/>
        <p:nvPr/>
      </p:nvGrpSpPr>
      <p:grpSpPr>
        <a:xfrm>
          <a:off x="0" y="0"/>
          <a:ext cx="0" cy="0"/>
          <a:chOff x="0" y="0"/>
          <a:chExt cx="0" cy="0"/>
        </a:xfrm>
      </p:grpSpPr>
      <p:sp>
        <p:nvSpPr>
          <p:cNvPr id="39" name="Google Shape;39;p9"/>
          <p:cNvSpPr txBox="1"/>
          <p:nvPr/>
        </p:nvSpPr>
        <p:spPr>
          <a:xfrm>
            <a:off x="3446625" y="7163150"/>
            <a:ext cx="1988250" cy="48187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2-3</a:t>
            </a:r>
            <a:endParaRPr sz="1333">
              <a:solidFill>
                <a:srgbClr val="000000"/>
              </a:solidFill>
              <a:latin typeface="Arial"/>
              <a:ea typeface="Arial"/>
              <a:cs typeface="Arial"/>
              <a:sym typeface="Arial"/>
            </a:endParaRPr>
          </a:p>
        </p:txBody>
      </p:sp>
      <p:sp>
        <p:nvSpPr>
          <p:cNvPr id="40" name="Google Shape;40;p9"/>
          <p:cNvSpPr txBox="1"/>
          <p:nvPr>
            <p:ph type="title"/>
          </p:nvPr>
        </p:nvSpPr>
        <p:spPr>
          <a:xfrm>
            <a:off x="499175" y="814900"/>
            <a:ext cx="8625750" cy="1021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Need for Traffic Calming</a:t>
            </a:r>
            <a:endParaRPr sz="4000">
              <a:solidFill>
                <a:srgbClr val="D0282B"/>
              </a:solidFill>
              <a:latin typeface="Arial"/>
              <a:ea typeface="Arial"/>
              <a:cs typeface="Arial"/>
              <a:sym typeface="Arial"/>
            </a:endParaRPr>
          </a:p>
        </p:txBody>
      </p:sp>
      <p:sp>
        <p:nvSpPr>
          <p:cNvPr id="41" name="Google Shape;41;p9"/>
          <p:cNvSpPr txBox="1"/>
          <p:nvPr>
            <p:ph idx="1" type="body"/>
          </p:nvPr>
        </p:nvSpPr>
        <p:spPr>
          <a:xfrm>
            <a:off x="864300" y="1913800"/>
            <a:ext cx="8761575" cy="4545875"/>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Cut-through traffic.</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Relatively high speeds in neighborhoods.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Determine the source of the problem.</a:t>
            </a:r>
            <a:endParaRPr sz="3111">
              <a:solidFill>
                <a:srgbClr val="000000"/>
              </a:solidFill>
              <a:latin typeface="Arial"/>
              <a:ea typeface="Arial"/>
              <a:cs typeface="Arial"/>
              <a:sym typeface="Arial"/>
            </a:endParaRPr>
          </a:p>
          <a:p>
            <a:pPr indent="-234244" lvl="1" marL="762000" marR="0" rtl="0" algn="l">
              <a:lnSpc>
                <a:spcPct val="108173"/>
              </a:lnSpc>
              <a:spcBef>
                <a:spcPts val="0"/>
              </a:spcBef>
              <a:spcAft>
                <a:spcPts val="0"/>
              </a:spcAft>
              <a:buClr>
                <a:srgbClr val="000000"/>
              </a:buClr>
              <a:buSzPts val="2889"/>
              <a:buChar char="○"/>
            </a:pPr>
            <a:r>
              <a:rPr lang="en-US" sz="2888">
                <a:solidFill>
                  <a:srgbClr val="000000"/>
                </a:solidFill>
                <a:latin typeface="Arial"/>
                <a:ea typeface="Arial"/>
                <a:cs typeface="Arial"/>
                <a:sym typeface="Arial"/>
              </a:rPr>
              <a:t>Why do people cut through neighborhoods?</a:t>
            </a:r>
            <a:endParaRPr sz="2888">
              <a:solidFill>
                <a:srgbClr val="000000"/>
              </a:solidFill>
              <a:latin typeface="Arial"/>
              <a:ea typeface="Arial"/>
              <a:cs typeface="Arial"/>
              <a:sym typeface="Arial"/>
            </a:endParaRPr>
          </a:p>
          <a:p>
            <a:pPr indent="-206022" lvl="2" marL="1143000" marR="0" rtl="0" algn="l">
              <a:lnSpc>
                <a:spcPct val="108173"/>
              </a:lnSpc>
              <a:spcBef>
                <a:spcPts val="0"/>
              </a:spcBef>
              <a:spcAft>
                <a:spcPts val="0"/>
              </a:spcAft>
              <a:buClr>
                <a:srgbClr val="000000"/>
              </a:buClr>
              <a:buSzPts val="2444"/>
              <a:buChar char="■"/>
            </a:pPr>
            <a:r>
              <a:rPr lang="en-US" sz="2444">
                <a:solidFill>
                  <a:srgbClr val="000000"/>
                </a:solidFill>
                <a:latin typeface="Arial"/>
                <a:ea typeface="Arial"/>
                <a:cs typeface="Arial"/>
                <a:sym typeface="Arial"/>
              </a:rPr>
              <a:t>Traffic backup on main route.</a:t>
            </a:r>
            <a:endParaRPr sz="2444">
              <a:solidFill>
                <a:srgbClr val="000000"/>
              </a:solidFill>
              <a:latin typeface="Arial"/>
              <a:ea typeface="Arial"/>
              <a:cs typeface="Arial"/>
              <a:sym typeface="Arial"/>
            </a:endParaRPr>
          </a:p>
          <a:p>
            <a:pPr indent="-206022" lvl="2" marL="1143000" marR="0" rtl="0" algn="l">
              <a:lnSpc>
                <a:spcPct val="108173"/>
              </a:lnSpc>
              <a:spcBef>
                <a:spcPts val="0"/>
              </a:spcBef>
              <a:spcAft>
                <a:spcPts val="0"/>
              </a:spcAft>
              <a:buClr>
                <a:srgbClr val="000000"/>
              </a:buClr>
              <a:buSzPts val="2444"/>
              <a:buChar char="■"/>
            </a:pPr>
            <a:r>
              <a:rPr lang="en-US" sz="2444">
                <a:solidFill>
                  <a:srgbClr val="000000"/>
                </a:solidFill>
                <a:latin typeface="Arial"/>
                <a:ea typeface="Arial"/>
                <a:cs typeface="Arial"/>
                <a:sym typeface="Arial"/>
              </a:rPr>
              <a:t>More direct connection.</a:t>
            </a:r>
            <a:endParaRPr sz="2444">
              <a:solidFill>
                <a:srgbClr val="000000"/>
              </a:solidFill>
              <a:latin typeface="Arial"/>
              <a:ea typeface="Arial"/>
              <a:cs typeface="Arial"/>
              <a:sym typeface="Arial"/>
            </a:endParaRPr>
          </a:p>
          <a:p>
            <a:pPr indent="-234244" lvl="1" marL="762000" marR="0" rtl="0" algn="l">
              <a:lnSpc>
                <a:spcPct val="108173"/>
              </a:lnSpc>
              <a:spcBef>
                <a:spcPts val="0"/>
              </a:spcBef>
              <a:spcAft>
                <a:spcPts val="0"/>
              </a:spcAft>
              <a:buClr>
                <a:srgbClr val="000000"/>
              </a:buClr>
              <a:buSzPts val="2889"/>
              <a:buChar char="○"/>
            </a:pPr>
            <a:r>
              <a:rPr lang="en-US" sz="2888">
                <a:solidFill>
                  <a:srgbClr val="000000"/>
                </a:solidFill>
                <a:latin typeface="Arial"/>
                <a:ea typeface="Arial"/>
                <a:cs typeface="Arial"/>
                <a:sym typeface="Arial"/>
              </a:rPr>
              <a:t>Why do people speed?</a:t>
            </a:r>
            <a:endParaRPr sz="2888">
              <a:solidFill>
                <a:srgbClr val="000000"/>
              </a:solidFill>
              <a:latin typeface="Arial"/>
              <a:ea typeface="Arial"/>
              <a:cs typeface="Arial"/>
              <a:sym typeface="Arial"/>
            </a:endParaRPr>
          </a:p>
          <a:p>
            <a:pPr indent="-206022" lvl="2" marL="1143000" marR="0" rtl="0" algn="l">
              <a:lnSpc>
                <a:spcPct val="108173"/>
              </a:lnSpc>
              <a:spcBef>
                <a:spcPts val="0"/>
              </a:spcBef>
              <a:spcAft>
                <a:spcPts val="0"/>
              </a:spcAft>
              <a:buClr>
                <a:srgbClr val="000000"/>
              </a:buClr>
              <a:buSzPts val="2444"/>
              <a:buChar char="■"/>
            </a:pPr>
            <a:r>
              <a:rPr lang="en-US" sz="2444">
                <a:solidFill>
                  <a:srgbClr val="000000"/>
                </a:solidFill>
                <a:latin typeface="Arial"/>
                <a:ea typeface="Arial"/>
                <a:cs typeface="Arial"/>
                <a:sym typeface="Arial"/>
              </a:rPr>
              <a:t>Make up time due to delay on main route.</a:t>
            </a:r>
            <a:endParaRPr sz="2444">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5" name="Shape 45"/>
        <p:cNvGrpSpPr/>
        <p:nvPr/>
      </p:nvGrpSpPr>
      <p:grpSpPr>
        <a:xfrm>
          <a:off x="0" y="0"/>
          <a:ext cx="0" cy="0"/>
          <a:chOff x="0" y="0"/>
          <a:chExt cx="0" cy="0"/>
        </a:xfrm>
      </p:grpSpPr>
      <p:sp>
        <p:nvSpPr>
          <p:cNvPr id="46" name="Google Shape;46;p10"/>
          <p:cNvSpPr txBox="1"/>
          <p:nvPr/>
        </p:nvSpPr>
        <p:spPr>
          <a:xfrm>
            <a:off x="3446625" y="7163150"/>
            <a:ext cx="1988250" cy="48187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2-4</a:t>
            </a:r>
            <a:endParaRPr sz="1333">
              <a:solidFill>
                <a:srgbClr val="000000"/>
              </a:solidFill>
              <a:latin typeface="Arial"/>
              <a:ea typeface="Arial"/>
              <a:cs typeface="Arial"/>
              <a:sym typeface="Arial"/>
            </a:endParaRPr>
          </a:p>
        </p:txBody>
      </p:sp>
      <p:pic>
        <p:nvPicPr>
          <p:cNvPr id="47" name="Google Shape;47;p10"/>
          <p:cNvPicPr preferRelativeResize="0"/>
          <p:nvPr/>
        </p:nvPicPr>
        <p:blipFill>
          <a:blip r:embed="rId4">
            <a:alphaModFix/>
          </a:blip>
          <a:stretch>
            <a:fillRect/>
          </a:stretch>
        </p:blipFill>
        <p:spPr>
          <a:xfrm>
            <a:off x="1037150" y="2296575"/>
            <a:ext cx="7821075" cy="3831150"/>
          </a:xfrm>
          <a:prstGeom prst="rect">
            <a:avLst/>
          </a:prstGeom>
          <a:noFill/>
          <a:ln>
            <a:noFill/>
          </a:ln>
        </p:spPr>
      </p:pic>
      <p:sp>
        <p:nvSpPr>
          <p:cNvPr id="48" name="Google Shape;48;p10"/>
          <p:cNvSpPr txBox="1"/>
          <p:nvPr/>
        </p:nvSpPr>
        <p:spPr>
          <a:xfrm>
            <a:off x="864300" y="728475"/>
            <a:ext cx="8507575" cy="124387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Need for Traffic Calming</a:t>
            </a:r>
            <a:endParaRPr sz="4000">
              <a:solidFill>
                <a:srgbClr val="D0282B"/>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2" name="Shape 52"/>
        <p:cNvGrpSpPr/>
        <p:nvPr/>
      </p:nvGrpSpPr>
      <p:grpSpPr>
        <a:xfrm>
          <a:off x="0" y="0"/>
          <a:ext cx="0" cy="0"/>
          <a:chOff x="0" y="0"/>
          <a:chExt cx="0" cy="0"/>
        </a:xfrm>
      </p:grpSpPr>
      <p:sp>
        <p:nvSpPr>
          <p:cNvPr id="53" name="Google Shape;53;p11"/>
          <p:cNvSpPr txBox="1"/>
          <p:nvPr/>
        </p:nvSpPr>
        <p:spPr>
          <a:xfrm>
            <a:off x="3446625" y="7163150"/>
            <a:ext cx="1988250" cy="48187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2-5</a:t>
            </a:r>
            <a:endParaRPr sz="1333">
              <a:solidFill>
                <a:srgbClr val="000000"/>
              </a:solidFill>
              <a:latin typeface="Arial"/>
              <a:ea typeface="Arial"/>
              <a:cs typeface="Arial"/>
              <a:sym typeface="Arial"/>
            </a:endParaRPr>
          </a:p>
        </p:txBody>
      </p:sp>
      <p:sp>
        <p:nvSpPr>
          <p:cNvPr id="54" name="Google Shape;54;p11"/>
          <p:cNvSpPr txBox="1"/>
          <p:nvPr>
            <p:ph idx="1" type="body"/>
          </p:nvPr>
        </p:nvSpPr>
        <p:spPr>
          <a:xfrm>
            <a:off x="1292925" y="2815150"/>
            <a:ext cx="8280025" cy="3954975"/>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Increase safety by slowing vehicle speeds.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Improve street feel.</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Enhance aesthetics.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Reduce crime.</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Provide a balance among modes.</a:t>
            </a:r>
            <a:endParaRPr sz="3111">
              <a:solidFill>
                <a:srgbClr val="000000"/>
              </a:solidFill>
              <a:latin typeface="Arial"/>
              <a:ea typeface="Arial"/>
              <a:cs typeface="Arial"/>
              <a:sym typeface="Arial"/>
            </a:endParaRPr>
          </a:p>
        </p:txBody>
      </p:sp>
      <p:sp>
        <p:nvSpPr>
          <p:cNvPr id="55" name="Google Shape;55;p11"/>
          <p:cNvSpPr txBox="1"/>
          <p:nvPr>
            <p:ph type="title"/>
          </p:nvPr>
        </p:nvSpPr>
        <p:spPr>
          <a:xfrm>
            <a:off x="1208250" y="1169450"/>
            <a:ext cx="8625750" cy="1479783"/>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Goals and Objectives of</a:t>
            </a:r>
            <a:br>
              <a:rPr lang="en-US" sz="4000">
                <a:solidFill>
                  <a:srgbClr val="D0282B"/>
                </a:solidFill>
                <a:latin typeface="Arial"/>
                <a:ea typeface="Arial"/>
                <a:cs typeface="Arial"/>
                <a:sym typeface="Arial"/>
              </a:rPr>
            </a:br>
            <a:r>
              <a:rPr lang="en-US" sz="4000">
                <a:solidFill>
                  <a:srgbClr val="D0282B"/>
                </a:solidFill>
                <a:latin typeface="Arial"/>
                <a:ea typeface="Arial"/>
                <a:cs typeface="Arial"/>
                <a:sym typeface="Arial"/>
              </a:rPr>
              <a:t>Traffic Calming</a:t>
            </a:r>
            <a:endParaRPr sz="4000">
              <a:solidFill>
                <a:srgbClr val="D0282B"/>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2"/>
          <p:cNvSpPr txBox="1"/>
          <p:nvPr/>
        </p:nvSpPr>
        <p:spPr>
          <a:xfrm>
            <a:off x="3446625" y="7163150"/>
            <a:ext cx="1988250" cy="48187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2-6</a:t>
            </a:r>
            <a:endParaRPr sz="1333">
              <a:solidFill>
                <a:srgbClr val="000000"/>
              </a:solidFill>
              <a:latin typeface="Arial"/>
              <a:ea typeface="Arial"/>
              <a:cs typeface="Arial"/>
              <a:sym typeface="Arial"/>
            </a:endParaRPr>
          </a:p>
        </p:txBody>
      </p:sp>
      <p:sp>
        <p:nvSpPr>
          <p:cNvPr id="61" name="Google Shape;61;p12"/>
          <p:cNvSpPr txBox="1"/>
          <p:nvPr>
            <p:ph idx="1" type="body"/>
          </p:nvPr>
        </p:nvSpPr>
        <p:spPr>
          <a:xfrm>
            <a:off x="1292925" y="2652875"/>
            <a:ext cx="8280025" cy="4117250"/>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Slows vehicle speeds.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Increases safety.</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Accommodates motor vehicles.</a:t>
            </a:r>
            <a:endParaRPr sz="3111">
              <a:solidFill>
                <a:srgbClr val="000000"/>
              </a:solidFill>
              <a:latin typeface="Arial"/>
              <a:ea typeface="Arial"/>
              <a:cs typeface="Arial"/>
              <a:sym typeface="Arial"/>
            </a:endParaRPr>
          </a:p>
        </p:txBody>
      </p:sp>
      <p:sp>
        <p:nvSpPr>
          <p:cNvPr id="62" name="Google Shape;62;p12"/>
          <p:cNvSpPr txBox="1"/>
          <p:nvPr>
            <p:ph type="title"/>
          </p:nvPr>
        </p:nvSpPr>
        <p:spPr>
          <a:xfrm>
            <a:off x="1208250" y="1169450"/>
            <a:ext cx="8625750" cy="1479783"/>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Goals and Objectives of</a:t>
            </a:r>
            <a:br>
              <a:rPr lang="en-US" sz="4000">
                <a:solidFill>
                  <a:srgbClr val="D0282B"/>
                </a:solidFill>
                <a:latin typeface="Arial"/>
                <a:ea typeface="Arial"/>
                <a:cs typeface="Arial"/>
                <a:sym typeface="Arial"/>
              </a:rPr>
            </a:br>
            <a:r>
              <a:rPr lang="en-US" sz="4000">
                <a:solidFill>
                  <a:srgbClr val="D0282B"/>
                </a:solidFill>
                <a:latin typeface="Arial"/>
                <a:ea typeface="Arial"/>
                <a:cs typeface="Arial"/>
                <a:sym typeface="Arial"/>
              </a:rPr>
              <a:t>Traffic Calming</a:t>
            </a:r>
            <a:endParaRPr sz="4000">
              <a:solidFill>
                <a:srgbClr val="D0282B"/>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3"/>
          <p:cNvSpPr txBox="1"/>
          <p:nvPr/>
        </p:nvSpPr>
        <p:spPr>
          <a:xfrm>
            <a:off x="3446625" y="7163150"/>
            <a:ext cx="1988250" cy="48187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2-7</a:t>
            </a:r>
            <a:endParaRPr sz="1333">
              <a:solidFill>
                <a:srgbClr val="000000"/>
              </a:solidFill>
              <a:latin typeface="Arial"/>
              <a:ea typeface="Arial"/>
              <a:cs typeface="Arial"/>
              <a:sym typeface="Arial"/>
            </a:endParaRPr>
          </a:p>
        </p:txBody>
      </p:sp>
      <p:sp>
        <p:nvSpPr>
          <p:cNvPr id="68" name="Google Shape;68;p13"/>
          <p:cNvSpPr txBox="1"/>
          <p:nvPr>
            <p:ph type="title"/>
          </p:nvPr>
        </p:nvSpPr>
        <p:spPr>
          <a:xfrm>
            <a:off x="1208250" y="1169450"/>
            <a:ext cx="8625750" cy="1021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Traffic-Calming Issues</a:t>
            </a:r>
            <a:endParaRPr sz="4000">
              <a:solidFill>
                <a:srgbClr val="D0282B"/>
              </a:solidFill>
              <a:latin typeface="Arial"/>
              <a:ea typeface="Arial"/>
              <a:cs typeface="Arial"/>
              <a:sym typeface="Arial"/>
            </a:endParaRPr>
          </a:p>
        </p:txBody>
      </p:sp>
      <p:sp>
        <p:nvSpPr>
          <p:cNvPr id="69" name="Google Shape;69;p13"/>
          <p:cNvSpPr txBox="1"/>
          <p:nvPr>
            <p:ph idx="1" type="body"/>
          </p:nvPr>
        </p:nvSpPr>
        <p:spPr>
          <a:xfrm>
            <a:off x="1292925" y="2409450"/>
            <a:ext cx="8280025" cy="4360675"/>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Safety.</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Impact of traffic operations.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Lack of proven design standards.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Liability.</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Emergency/service vehicle access.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Impacts on bicycling.</a:t>
            </a:r>
            <a:endParaRPr sz="3111">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4"/>
          <p:cNvSpPr txBox="1"/>
          <p:nvPr/>
        </p:nvSpPr>
        <p:spPr>
          <a:xfrm>
            <a:off x="3446625" y="7163150"/>
            <a:ext cx="1988250" cy="48187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2-8</a:t>
            </a:r>
            <a:endParaRPr sz="1333">
              <a:solidFill>
                <a:srgbClr val="000000"/>
              </a:solidFill>
              <a:latin typeface="Arial"/>
              <a:ea typeface="Arial"/>
              <a:cs typeface="Arial"/>
              <a:sym typeface="Arial"/>
            </a:endParaRPr>
          </a:p>
        </p:txBody>
      </p:sp>
      <p:pic>
        <p:nvPicPr>
          <p:cNvPr id="75" name="Google Shape;75;p14"/>
          <p:cNvPicPr preferRelativeResize="0"/>
          <p:nvPr/>
        </p:nvPicPr>
        <p:blipFill>
          <a:blip r:embed="rId4">
            <a:alphaModFix/>
          </a:blip>
          <a:stretch>
            <a:fillRect/>
          </a:stretch>
        </p:blipFill>
        <p:spPr>
          <a:xfrm>
            <a:off x="2444750" y="1852075"/>
            <a:ext cx="5334000" cy="4688400"/>
          </a:xfrm>
          <a:prstGeom prst="rect">
            <a:avLst/>
          </a:prstGeom>
          <a:noFill/>
          <a:ln>
            <a:noFill/>
          </a:ln>
        </p:spPr>
      </p:pic>
      <p:sp>
        <p:nvSpPr>
          <p:cNvPr id="76" name="Google Shape;76;p14"/>
          <p:cNvSpPr txBox="1"/>
          <p:nvPr>
            <p:ph type="title"/>
          </p:nvPr>
        </p:nvSpPr>
        <p:spPr>
          <a:xfrm>
            <a:off x="1208250" y="1169450"/>
            <a:ext cx="8625750" cy="777992"/>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Traffic-Calming Treatments</a:t>
            </a:r>
            <a:endParaRPr sz="4000">
              <a:solidFill>
                <a:srgbClr val="D0282B"/>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5"/>
          <p:cNvSpPr txBox="1"/>
          <p:nvPr/>
        </p:nvSpPr>
        <p:spPr>
          <a:xfrm>
            <a:off x="3446625" y="7163150"/>
            <a:ext cx="1988250" cy="481875"/>
          </a:xfrm>
          <a:prstGeom prst="rect">
            <a:avLst/>
          </a:prstGeom>
          <a:noFill/>
          <a:ln>
            <a:noFill/>
          </a:ln>
        </p:spPr>
        <p:txBody>
          <a:bodyPr anchorCtr="0" anchor="t" bIns="38100" lIns="38100" spcFirstLastPara="1" rIns="38100" wrap="square" tIns="38100">
            <a:noAutofit/>
          </a:bodyPr>
          <a:lstStyle/>
          <a:p>
            <a:pPr indent="0" lvl="0" marL="0" marR="0" rtl="0" algn="r">
              <a:lnSpc>
                <a:spcPct val="119791"/>
              </a:lnSpc>
              <a:spcBef>
                <a:spcPts val="0"/>
              </a:spcBef>
              <a:spcAft>
                <a:spcPts val="0"/>
              </a:spcAft>
              <a:buNone/>
            </a:pPr>
            <a:r>
              <a:rPr lang="en-US" sz="1333">
                <a:solidFill>
                  <a:srgbClr val="000000"/>
                </a:solidFill>
                <a:latin typeface="Arial"/>
                <a:ea typeface="Arial"/>
                <a:cs typeface="Arial"/>
                <a:sym typeface="Arial"/>
              </a:rPr>
              <a:t>2-9</a:t>
            </a:r>
            <a:endParaRPr sz="1333">
              <a:solidFill>
                <a:srgbClr val="000000"/>
              </a:solidFill>
              <a:latin typeface="Arial"/>
              <a:ea typeface="Arial"/>
              <a:cs typeface="Arial"/>
              <a:sym typeface="Arial"/>
            </a:endParaRPr>
          </a:p>
        </p:txBody>
      </p:sp>
      <p:sp>
        <p:nvSpPr>
          <p:cNvPr id="82" name="Google Shape;82;p15"/>
          <p:cNvSpPr txBox="1"/>
          <p:nvPr>
            <p:ph idx="1" type="body"/>
          </p:nvPr>
        </p:nvSpPr>
        <p:spPr>
          <a:xfrm>
            <a:off x="1292925" y="2409450"/>
            <a:ext cx="8280025" cy="4360675"/>
          </a:xfrm>
          <a:prstGeom prst="rect">
            <a:avLst/>
          </a:prstGeom>
          <a:noFill/>
          <a:ln>
            <a:noFill/>
          </a:ln>
        </p:spPr>
        <p:txBody>
          <a:bodyPr anchorCtr="0" anchor="t" bIns="38100" lIns="38100" spcFirstLastPara="1" rIns="38100" wrap="square" tIns="38100">
            <a:noAutofit/>
          </a:bodyPr>
          <a:lstStyle/>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Raised pavement areas.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Reduced street area.</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Street closures.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Traffic diversion.</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Texture and visual devices.</a:t>
            </a:r>
            <a:endParaRPr sz="3111">
              <a:solidFill>
                <a:srgbClr val="000000"/>
              </a:solidFill>
              <a:latin typeface="Arial"/>
              <a:ea typeface="Arial"/>
              <a:cs typeface="Arial"/>
              <a:sym typeface="Arial"/>
            </a:endParaRPr>
          </a:p>
          <a:p>
            <a:pPr indent="-248355" lvl="0" marL="381000" marR="0" rtl="0" algn="l">
              <a:lnSpc>
                <a:spcPct val="108035"/>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Parking.</a:t>
            </a:r>
            <a:endParaRPr sz="3111">
              <a:solidFill>
                <a:srgbClr val="000000"/>
              </a:solidFill>
              <a:latin typeface="Arial"/>
              <a:ea typeface="Arial"/>
              <a:cs typeface="Arial"/>
              <a:sym typeface="Arial"/>
            </a:endParaRPr>
          </a:p>
        </p:txBody>
      </p:sp>
      <p:sp>
        <p:nvSpPr>
          <p:cNvPr id="83" name="Google Shape;83;p15"/>
          <p:cNvSpPr txBox="1"/>
          <p:nvPr>
            <p:ph type="title"/>
          </p:nvPr>
        </p:nvSpPr>
        <p:spPr>
          <a:xfrm>
            <a:off x="1208250" y="1169450"/>
            <a:ext cx="8625750" cy="1021625"/>
          </a:xfrm>
          <a:prstGeom prst="rect">
            <a:avLst/>
          </a:prstGeom>
          <a:noFill/>
          <a:ln>
            <a:noFill/>
          </a:ln>
        </p:spPr>
        <p:txBody>
          <a:bodyPr anchorCtr="0" anchor="ctr" bIns="38100" lIns="38100" spcFirstLastPara="1" rIns="38100" wrap="square" tIns="38100">
            <a:noAutofit/>
          </a:bodyPr>
          <a:lstStyle/>
          <a:p>
            <a:pPr indent="0" lvl="0" marL="0" marR="0" rtl="0" algn="l">
              <a:lnSpc>
                <a:spcPct val="120138"/>
              </a:lnSpc>
              <a:spcBef>
                <a:spcPts val="0"/>
              </a:spcBef>
              <a:spcAft>
                <a:spcPts val="0"/>
              </a:spcAft>
              <a:buNone/>
            </a:pPr>
            <a:r>
              <a:rPr lang="en-US" sz="4000">
                <a:solidFill>
                  <a:srgbClr val="D0282B"/>
                </a:solidFill>
                <a:latin typeface="Arial"/>
                <a:ea typeface="Arial"/>
                <a:cs typeface="Arial"/>
                <a:sym typeface="Arial"/>
              </a:rPr>
              <a:t>Types of Traffic-Calming Devices</a:t>
            </a:r>
            <a:endParaRPr sz="4000">
              <a:solidFill>
                <a:srgbClr val="D0282B"/>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